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658" y="1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865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554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7438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021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8811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1516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794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029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814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390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0D92-AEBD-460C-AF2F-C56024A6AFDD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808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E0D92-AEBD-460C-AF2F-C56024A6AFDD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A268B0-4CAB-45DF-93DA-B8F07CBCC0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597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YtAi0R83qzU" TargetMode="Externa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800101" y="-700262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>
                <a:solidFill>
                  <a:srgbClr val="0070C0"/>
                </a:solidFill>
              </a:rPr>
              <a:t>Rights of the Fortnight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3899" y="28301"/>
            <a:ext cx="3869275" cy="1289759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0677" y="915441"/>
            <a:ext cx="2579818" cy="771897"/>
          </a:xfrm>
        </p:spPr>
        <p:txBody>
          <a:bodyPr>
            <a:normAutofit fontScale="55000" lnSpcReduction="20000"/>
          </a:bodyPr>
          <a:lstStyle/>
          <a:p>
            <a:r>
              <a:rPr lang="en-GB" b="1" dirty="0" smtClean="0">
                <a:solidFill>
                  <a:srgbClr val="00B0F0"/>
                </a:solidFill>
              </a:rPr>
              <a:t>BE KIND</a:t>
            </a:r>
          </a:p>
          <a:p>
            <a:r>
              <a:rPr lang="en-GB" b="1" dirty="0" smtClean="0">
                <a:solidFill>
                  <a:srgbClr val="00B0F0"/>
                </a:solidFill>
              </a:rPr>
              <a:t>BE RESPECTFUL</a:t>
            </a:r>
          </a:p>
          <a:p>
            <a:r>
              <a:rPr lang="en-GB" b="1" dirty="0" smtClean="0">
                <a:solidFill>
                  <a:srgbClr val="00B0F0"/>
                </a:solidFill>
              </a:rPr>
              <a:t>BE THE BEST THAT YOU CAN BE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21175" y="6261462"/>
            <a:ext cx="570824" cy="5965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81828" y="1687338"/>
            <a:ext cx="3748749" cy="13849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World Book </a:t>
            </a:r>
            <a:r>
              <a:rPr lang="en-GB" sz="2800" dirty="0"/>
              <a:t>D</a:t>
            </a:r>
            <a:r>
              <a:rPr lang="en-GB" sz="2800" dirty="0" smtClean="0"/>
              <a:t>ay</a:t>
            </a:r>
          </a:p>
          <a:p>
            <a:r>
              <a:rPr lang="en-GB" sz="2800" smtClean="0"/>
              <a:t>Thursday </a:t>
            </a:r>
            <a:r>
              <a:rPr lang="en-GB" sz="2800" smtClean="0"/>
              <a:t>5</a:t>
            </a:r>
            <a:r>
              <a:rPr lang="en-GB" sz="2800" baseline="30000" smtClean="0"/>
              <a:t>th</a:t>
            </a:r>
            <a:r>
              <a:rPr lang="en-GB" sz="2800" smtClean="0"/>
              <a:t> </a:t>
            </a:r>
            <a:r>
              <a:rPr lang="en-GB" sz="2800" dirty="0" smtClean="0"/>
              <a:t>March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8988627" y="1492535"/>
            <a:ext cx="2579818" cy="45243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Think about it!</a:t>
            </a:r>
          </a:p>
          <a:p>
            <a:endParaRPr lang="en-GB" sz="2400" b="1" dirty="0" smtClean="0"/>
          </a:p>
          <a:p>
            <a:r>
              <a:rPr lang="en-GB" sz="2400" b="1" dirty="0" smtClean="0"/>
              <a:t>Books and reading support your rights.</a:t>
            </a:r>
            <a:endParaRPr lang="en-GB" sz="2400" b="1" dirty="0"/>
          </a:p>
          <a:p>
            <a:r>
              <a:rPr lang="en-GB" sz="2400" b="1" dirty="0" smtClean="0"/>
              <a:t>Reading books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 smtClean="0"/>
              <a:t>Gives you information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 smtClean="0"/>
              <a:t>Develop you as a person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 dirty="0" smtClean="0"/>
              <a:t>Helps you to relax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92472" y="6386182"/>
            <a:ext cx="32381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23rd </a:t>
            </a:r>
            <a:r>
              <a:rPr lang="en-GB" dirty="0" smtClean="0"/>
              <a:t>February – </a:t>
            </a:r>
            <a:r>
              <a:rPr lang="en-GB" dirty="0" smtClean="0"/>
              <a:t>6</a:t>
            </a:r>
            <a:r>
              <a:rPr lang="en-GB" baseline="30000" dirty="0" smtClean="0"/>
              <a:t>th</a:t>
            </a:r>
            <a:r>
              <a:rPr lang="en-GB" dirty="0" smtClean="0"/>
              <a:t> </a:t>
            </a:r>
            <a:r>
              <a:rPr lang="en-GB" dirty="0" smtClean="0"/>
              <a:t>March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0214" y="3855598"/>
            <a:ext cx="1836259" cy="246928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68264" y="3884354"/>
            <a:ext cx="1837256" cy="245207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36515" y="3836074"/>
            <a:ext cx="1873699" cy="248774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89873" y="1318060"/>
            <a:ext cx="578572" cy="86785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64352" y="1687338"/>
            <a:ext cx="2039365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How can reading help us?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Learn new things.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Reading inspires us.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Learn new things and learn about the world.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It is a good alternative to spending time on a screen.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We can get ideas for our own writing and stories.</a:t>
            </a:r>
            <a:endParaRPr lang="en-GB" dirty="0"/>
          </a:p>
        </p:txBody>
      </p:sp>
      <p:sp>
        <p:nvSpPr>
          <p:cNvPr id="15" name="Right Arrow 14"/>
          <p:cNvSpPr/>
          <p:nvPr/>
        </p:nvSpPr>
        <p:spPr>
          <a:xfrm>
            <a:off x="2736515" y="3207412"/>
            <a:ext cx="6252112" cy="76374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667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7965" y="-150576"/>
            <a:ext cx="8653041" cy="1718934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sz="5400" b="1" dirty="0" smtClean="0">
                <a:solidFill>
                  <a:srgbClr val="0070C0"/>
                </a:solidFill>
              </a:rPr>
              <a:t>Right of the Fortnight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               </a:t>
            </a:r>
            <a:endParaRPr lang="en-GB" sz="3100" b="1" dirty="0">
              <a:solidFill>
                <a:srgbClr val="00B0F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8654" y="0"/>
            <a:ext cx="4253345" cy="1417782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811491" y="5688281"/>
            <a:ext cx="1689721" cy="1005432"/>
          </a:xfrm>
        </p:spPr>
        <p:txBody>
          <a:bodyPr>
            <a:normAutofit fontScale="85000" lnSpcReduction="20000"/>
          </a:bodyPr>
          <a:lstStyle/>
          <a:p>
            <a:r>
              <a:rPr lang="en-GB" sz="1800" b="1" dirty="0" smtClean="0">
                <a:solidFill>
                  <a:srgbClr val="00B0F0"/>
                </a:solidFill>
              </a:rPr>
              <a:t>BE KIND</a:t>
            </a:r>
          </a:p>
          <a:p>
            <a:r>
              <a:rPr lang="en-GB" sz="1800" b="1" dirty="0" smtClean="0">
                <a:solidFill>
                  <a:srgbClr val="00B0F0"/>
                </a:solidFill>
              </a:rPr>
              <a:t>BE RESPECTFUL</a:t>
            </a:r>
          </a:p>
          <a:p>
            <a:r>
              <a:rPr lang="en-GB" sz="1800" b="1" dirty="0" smtClean="0">
                <a:solidFill>
                  <a:srgbClr val="00B0F0"/>
                </a:solidFill>
              </a:rPr>
              <a:t>BE THE BEST THAT YOU CAN BE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8812" y="50043"/>
            <a:ext cx="659500" cy="68920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54037" y="939869"/>
            <a:ext cx="2828765" cy="17543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 smtClean="0"/>
              <a:t> Children who have any kind of disability should receive special care and support so that they can live a full and independent life.</a:t>
            </a:r>
            <a:endParaRPr lang="en-GB" b="1" dirty="0"/>
          </a:p>
        </p:txBody>
      </p:sp>
      <p:sp>
        <p:nvSpPr>
          <p:cNvPr id="7" name="Rectangle 6"/>
          <p:cNvSpPr/>
          <p:nvPr/>
        </p:nvSpPr>
        <p:spPr>
          <a:xfrm>
            <a:off x="3918857" y="6461986"/>
            <a:ext cx="44812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9th</a:t>
            </a:r>
            <a:r>
              <a:rPr lang="en-GB" dirty="0" smtClean="0"/>
              <a:t> </a:t>
            </a:r>
            <a:r>
              <a:rPr lang="en-GB" dirty="0"/>
              <a:t>M</a:t>
            </a:r>
            <a:r>
              <a:rPr lang="en-GB" dirty="0" smtClean="0"/>
              <a:t>arch </a:t>
            </a:r>
            <a:r>
              <a:rPr lang="en-GB" dirty="0" smtClean="0"/>
              <a:t>– </a:t>
            </a:r>
            <a:r>
              <a:rPr lang="en-GB" dirty="0" smtClean="0"/>
              <a:t>20</a:t>
            </a:r>
            <a:r>
              <a:rPr lang="en-GB" baseline="30000" dirty="0" smtClean="0"/>
              <a:t>th</a:t>
            </a:r>
            <a:r>
              <a:rPr lang="en-GB" dirty="0" smtClean="0"/>
              <a:t> March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 rot="10800000" flipV="1">
            <a:off x="3586348" y="2018359"/>
            <a:ext cx="46581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. 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2785" y="1056867"/>
            <a:ext cx="1566715" cy="2095121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63501" y="3211257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smtClean="0"/>
              <a:t>.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There are millions of people with disabilities – they should feel part of </a:t>
            </a:r>
            <a:r>
              <a:rPr lang="en-GB" dirty="0" smtClean="0"/>
              <a:t>society.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Not </a:t>
            </a:r>
            <a:r>
              <a:rPr lang="en-GB" dirty="0"/>
              <a:t>every disability can be </a:t>
            </a:r>
            <a:r>
              <a:rPr lang="en-GB" dirty="0" smtClean="0"/>
              <a:t>seen </a:t>
            </a:r>
            <a:r>
              <a:rPr lang="en-GB" dirty="0" err="1" smtClean="0"/>
              <a:t>eg</a:t>
            </a:r>
            <a:r>
              <a:rPr lang="en-GB" dirty="0" smtClean="0"/>
              <a:t> diabetes, dyslexia.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Sometimes </a:t>
            </a:r>
            <a:r>
              <a:rPr lang="en-GB" dirty="0"/>
              <a:t>people are </a:t>
            </a:r>
            <a:r>
              <a:rPr lang="en-GB" dirty="0" smtClean="0"/>
              <a:t>unkind about </a:t>
            </a:r>
            <a:r>
              <a:rPr lang="en-GB" dirty="0"/>
              <a:t>disability and may say or do hurtful things.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People who are disabled have all the rights that everyone else has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7322847" y="2441134"/>
            <a:ext cx="4303096" cy="258532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dirty="0"/>
              <a:t>Sign language is a way of communicating using your hands. It is not only used by some people with hearing loss but helps with other communication disabilities </a:t>
            </a:r>
            <a:r>
              <a:rPr lang="en-GB" dirty="0" smtClean="0"/>
              <a:t>too.</a:t>
            </a:r>
          </a:p>
          <a:p>
            <a:r>
              <a:rPr lang="en-GB" dirty="0" smtClean="0"/>
              <a:t>Watch this!</a:t>
            </a:r>
          </a:p>
          <a:p>
            <a:endParaRPr lang="en-GB" dirty="0"/>
          </a:p>
          <a:p>
            <a:r>
              <a:rPr lang="en-GB" dirty="0">
                <a:hlinkClick r:id="rId5"/>
              </a:rPr>
              <a:t>https://</a:t>
            </a:r>
            <a:r>
              <a:rPr lang="en-GB" dirty="0" smtClean="0">
                <a:hlinkClick r:id="rId5"/>
              </a:rPr>
              <a:t>youtu.be/YtAi0R83qzU</a:t>
            </a:r>
            <a:r>
              <a:rPr lang="en-GB" dirty="0" smtClean="0"/>
              <a:t> </a:t>
            </a:r>
            <a:endParaRPr lang="en-GB" dirty="0"/>
          </a:p>
          <a:p>
            <a:endParaRPr lang="en-GB" dirty="0" smtClean="0"/>
          </a:p>
          <a:p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129792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088571" y="-826464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>    </a:t>
            </a:r>
            <a:r>
              <a:rPr lang="en-GB" sz="4900" b="1" dirty="0" smtClean="0">
                <a:solidFill>
                  <a:srgbClr val="0070C0"/>
                </a:solidFill>
              </a:rPr>
              <a:t>Right of the Fortnight</a:t>
            </a:r>
            <a:r>
              <a:rPr lang="en-GB" b="1" dirty="0" smtClean="0"/>
              <a:t/>
            </a:r>
            <a:br>
              <a:rPr lang="en-GB" b="1" dirty="0" smtClean="0"/>
            </a:br>
            <a:endParaRPr lang="en-GB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8654" y="0"/>
            <a:ext cx="4253345" cy="1417782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748729" y="5763157"/>
            <a:ext cx="3136901" cy="1345646"/>
          </a:xfrm>
        </p:spPr>
        <p:txBody>
          <a:bodyPr>
            <a:normAutofit/>
          </a:bodyPr>
          <a:lstStyle/>
          <a:p>
            <a:r>
              <a:rPr lang="en-GB" sz="1700" b="1" dirty="0" smtClean="0">
                <a:solidFill>
                  <a:srgbClr val="00B0F0"/>
                </a:solidFill>
              </a:rPr>
              <a:t>BE KIND</a:t>
            </a:r>
          </a:p>
          <a:p>
            <a:r>
              <a:rPr lang="en-GB" sz="1700" b="1" dirty="0" smtClean="0">
                <a:solidFill>
                  <a:srgbClr val="00B0F0"/>
                </a:solidFill>
              </a:rPr>
              <a:t>BE RESPECTFUL</a:t>
            </a:r>
          </a:p>
          <a:p>
            <a:r>
              <a:rPr lang="en-GB" sz="1700" b="1" dirty="0" smtClean="0">
                <a:solidFill>
                  <a:srgbClr val="00B0F0"/>
                </a:solidFill>
              </a:rPr>
              <a:t>BE THE BEST THAT YOU CAN BE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6267" y="115776"/>
            <a:ext cx="609407" cy="63685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132613" y="6493070"/>
            <a:ext cx="30865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23rd </a:t>
            </a:r>
            <a:r>
              <a:rPr lang="en-GB" dirty="0" smtClean="0"/>
              <a:t>March – </a:t>
            </a:r>
            <a:r>
              <a:rPr lang="en-GB" dirty="0" smtClean="0"/>
              <a:t>27th </a:t>
            </a:r>
            <a:r>
              <a:rPr lang="en-GB" dirty="0" smtClean="0"/>
              <a:t>March 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673145" y="107760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 smtClean="0">
                <a:solidFill>
                  <a:srgbClr val="00B0F0"/>
                </a:solidFill>
              </a:rPr>
              <a:t>Every child has  the right to good health including clean water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6267" y="5197698"/>
            <a:ext cx="1219844" cy="1618537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162341" y="459789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69" y="148884"/>
            <a:ext cx="1233350" cy="7400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8328" y="1503037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</a:rPr>
              <a:t>Why do you think that the right to clean water is such an important right?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3679" y="2210923"/>
            <a:ext cx="5993580" cy="4140162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Our bodies are made up of over 60% water and we need clean water to keep them working properly and to stay alive.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Drinking </a:t>
            </a:r>
            <a:r>
              <a:rPr lang="en-GB" sz="2000" dirty="0"/>
              <a:t>unsafe water can cause serious illnesses.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In some communities, children miss out on their education because they must spend time collecting water.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We need water for washing ourselves and for keeping our clothes and homes </a:t>
            </a:r>
            <a:r>
              <a:rPr lang="en-GB" sz="2000" dirty="0" smtClean="0"/>
              <a:t>clean and flushing toilets</a:t>
            </a: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Water provides </a:t>
            </a:r>
            <a:r>
              <a:rPr lang="en-GB" sz="2000" dirty="0"/>
              <a:t>important habitats for plants and animals.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Pollution of our oceans, rivers and waterways can have a serious impact on all living things</a:t>
            </a:r>
            <a:r>
              <a:rPr lang="en-GB" sz="2000" dirty="0" smtClean="0"/>
              <a:t>.</a:t>
            </a:r>
            <a:endParaRPr lang="en-GB" sz="2000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67785" y="3716878"/>
            <a:ext cx="1665186" cy="1250350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6528898" y="3404811"/>
            <a:ext cx="3788282" cy="1477328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b="1" dirty="0" smtClean="0">
                <a:solidFill>
                  <a:srgbClr val="002060"/>
                </a:solidFill>
              </a:rPr>
              <a:t>“Water </a:t>
            </a:r>
            <a:r>
              <a:rPr lang="en-GB" b="1" dirty="0">
                <a:solidFill>
                  <a:srgbClr val="002060"/>
                </a:solidFill>
              </a:rPr>
              <a:t>is a source of life. Water is our everything. Without it, we have nothing completely, no crops </a:t>
            </a:r>
            <a:r>
              <a:rPr lang="en-GB" b="1" dirty="0" smtClean="0">
                <a:solidFill>
                  <a:srgbClr val="002060"/>
                </a:solidFill>
              </a:rPr>
              <a:t>, </a:t>
            </a:r>
            <a:r>
              <a:rPr lang="en-GB" b="1" dirty="0">
                <a:solidFill>
                  <a:srgbClr val="002060"/>
                </a:solidFill>
              </a:rPr>
              <a:t>no food, no survival, no life. Together, we must protect it</a:t>
            </a:r>
            <a:r>
              <a:rPr lang="en-GB" b="1" dirty="0" smtClean="0">
                <a:solidFill>
                  <a:srgbClr val="002060"/>
                </a:solidFill>
              </a:rPr>
              <a:t>.”</a:t>
            </a:r>
            <a:endParaRPr lang="en-GB" b="1" dirty="0">
              <a:solidFill>
                <a:srgbClr val="00206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135120" y="4946571"/>
            <a:ext cx="24831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Christine </a:t>
            </a:r>
            <a:r>
              <a:rPr lang="en-GB" b="1" dirty="0" err="1" smtClean="0"/>
              <a:t>Saida</a:t>
            </a:r>
            <a:r>
              <a:rPr lang="en-GB" b="1" dirty="0" smtClean="0"/>
              <a:t>, Age 14</a:t>
            </a:r>
          </a:p>
          <a:p>
            <a:r>
              <a:rPr lang="en-GB" b="1" dirty="0" smtClean="0"/>
              <a:t>South Sudan</a:t>
            </a:r>
            <a:endParaRPr lang="en-GB" b="1" dirty="0"/>
          </a:p>
        </p:txBody>
      </p:sp>
      <p:sp>
        <p:nvSpPr>
          <p:cNvPr id="4" name="TextBox 3"/>
          <p:cNvSpPr txBox="1"/>
          <p:nvPr/>
        </p:nvSpPr>
        <p:spPr>
          <a:xfrm>
            <a:off x="7405271" y="1574825"/>
            <a:ext cx="389510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World Water </a:t>
            </a:r>
            <a:r>
              <a:rPr lang="en-GB" b="1" u="sng" dirty="0" smtClean="0"/>
              <a:t>Day Sunday </a:t>
            </a:r>
            <a:r>
              <a:rPr lang="en-GB" b="1" u="sng" dirty="0" smtClean="0"/>
              <a:t>22</a:t>
            </a:r>
            <a:r>
              <a:rPr lang="en-GB" b="1" u="sng" baseline="30000" dirty="0" smtClean="0"/>
              <a:t>nd</a:t>
            </a:r>
            <a:r>
              <a:rPr lang="en-GB" b="1" u="sng" dirty="0" smtClean="0"/>
              <a:t> March </a:t>
            </a:r>
            <a:r>
              <a:rPr lang="en-GB" b="1" u="sng" dirty="0" smtClean="0"/>
              <a:t>2026</a:t>
            </a:r>
            <a:endParaRPr lang="en-GB" b="1" u="sng" dirty="0" smtClean="0"/>
          </a:p>
          <a:p>
            <a:r>
              <a:rPr lang="en-GB" b="1" u="sng" dirty="0" smtClean="0"/>
              <a:t>C</a:t>
            </a:r>
            <a:r>
              <a:rPr lang="en-GB" b="1" dirty="0" smtClean="0"/>
              <a:t>elebrates water and raises awareness of the 2 billion people living without access to safe water.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497480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751</TotalTime>
  <Words>454</Words>
  <Application>Microsoft Office PowerPoint</Application>
  <PresentationFormat>Widescreen</PresentationFormat>
  <Paragraphs>54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 Rights of the Fortnight </vt:lpstr>
      <vt:lpstr> Right of the Fortnight                </vt:lpstr>
      <vt:lpstr>     Right of the Fortnight 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Right of the Fortnight</dc:title>
  <dc:creator>Pauline Coombs</dc:creator>
  <cp:lastModifiedBy>Pauline Coombs</cp:lastModifiedBy>
  <cp:revision>79</cp:revision>
  <dcterms:created xsi:type="dcterms:W3CDTF">2024-09-08T06:57:01Z</dcterms:created>
  <dcterms:modified xsi:type="dcterms:W3CDTF">2026-02-13T13:51:06Z</dcterms:modified>
</cp:coreProperties>
</file>