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y="6858000" cx="12192000"/>
  <p:notesSz cx="6858000" cy="9144000"/>
  <p:embeddedFontLst>
    <p:embeddedFont>
      <p:font typeface="Constantia"/>
      <p:regular r:id="rId38"/>
      <p:bold r:id="rId39"/>
      <p:italic r:id="rId40"/>
      <p:boldItalic r:id="rId41"/>
    </p:embeddedFont>
    <p:embeddedFont>
      <p:font typeface="Arial Black"/>
      <p:regular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9DE8990-AFB5-4E8A-BA5D-0FBC74EB6A0C}">
  <a:tblStyle styleId="{09DE8990-AFB5-4E8A-BA5D-0FBC74EB6A0C}"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Constantia-italic.fntdata"/><Relationship Id="rId20" Type="http://schemas.openxmlformats.org/officeDocument/2006/relationships/slide" Target="slides/slide15.xml"/><Relationship Id="rId42" Type="http://schemas.openxmlformats.org/officeDocument/2006/relationships/font" Target="fonts/ArialBlack-regular.fntdata"/><Relationship Id="rId41" Type="http://schemas.openxmlformats.org/officeDocument/2006/relationships/font" Target="fonts/Constantia-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Constantia-bold.fntdata"/><Relationship Id="rId16" Type="http://schemas.openxmlformats.org/officeDocument/2006/relationships/slide" Target="slides/slide11.xml"/><Relationship Id="rId38" Type="http://schemas.openxmlformats.org/officeDocument/2006/relationships/font" Target="fonts/Constantia-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756a6d647f_0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g3756a6d647f_0_9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2f8063148ee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g2f8063148ee_0_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756a6d647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g3756a6d647f_0_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2f8063148ee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g2f8063148ee_0_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2f8063148ee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g2f8063148ee_0_1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2f8063148ee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g2f8063148ee_0_18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2f8063148ee_0_1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g2f8063148ee_0_19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6F9FC"/>
            </a:gs>
            <a:gs pos="74000">
              <a:srgbClr val="B3D1EC"/>
            </a:gs>
            <a:gs pos="83000">
              <a:srgbClr val="B3D1EC"/>
            </a:gs>
            <a:gs pos="100000">
              <a:srgbClr val="CCE0F2"/>
            </a:gs>
          </a:gsLst>
          <a:lin ang="5400000"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0.pn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6.png"/><Relationship Id="rId7" Type="http://schemas.openxmlformats.org/officeDocument/2006/relationships/image" Target="../media/image11.png"/><Relationship Id="rId8" Type="http://schemas.openxmlformats.org/officeDocument/2006/relationships/image" Target="../media/image2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0.png"/><Relationship Id="rId4" Type="http://schemas.openxmlformats.org/officeDocument/2006/relationships/image" Target="../media/image9.png"/><Relationship Id="rId5"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5.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7.png"/><Relationship Id="rId5"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0.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0.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0.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0.pn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mailto:chestnut@brooklandjm.herts.sch.uk" TargetMode="External"/><Relationship Id="rId4" Type="http://schemas.openxmlformats.org/officeDocument/2006/relationships/hyperlink" Target="mailto:cheshnut@brooklandjm.herts.sch.uk" TargetMode="External"/><Relationship Id="rId5" Type="http://schemas.openxmlformats.org/officeDocument/2006/relationships/hyperlink" Target="mailto:admin@brooklandjm.herts.sch.uk" TargetMode="External"/><Relationship Id="rId6"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nvSpPr>
        <p:spPr>
          <a:xfrm>
            <a:off x="1658984" y="627379"/>
            <a:ext cx="90918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FEDERATION</a:t>
            </a:r>
            <a:endParaRPr b="1" sz="4800">
              <a:solidFill>
                <a:srgbClr val="0000FF"/>
              </a:solidFill>
              <a:latin typeface="Calibri"/>
              <a:ea typeface="Calibri"/>
              <a:cs typeface="Calibri"/>
              <a:sym typeface="Calibri"/>
            </a:endParaRPr>
          </a:p>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Junior School</a:t>
            </a:r>
            <a:endParaRPr b="1" sz="4800">
              <a:solidFill>
                <a:srgbClr val="0000FF"/>
              </a:solidFill>
              <a:latin typeface="Calibri"/>
              <a:ea typeface="Calibri"/>
              <a:cs typeface="Calibri"/>
              <a:sym typeface="Calibri"/>
            </a:endParaRPr>
          </a:p>
        </p:txBody>
      </p:sp>
      <p:sp>
        <p:nvSpPr>
          <p:cNvPr id="85" name="Google Shape;85;p13"/>
          <p:cNvSpPr txBox="1"/>
          <p:nvPr/>
        </p:nvSpPr>
        <p:spPr>
          <a:xfrm>
            <a:off x="1658984" y="5455919"/>
            <a:ext cx="9091800" cy="83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4800" u="none" cap="none" strike="noStrike">
                <a:solidFill>
                  <a:schemeClr val="dk1"/>
                </a:solidFill>
                <a:latin typeface="Calibri"/>
                <a:ea typeface="Calibri"/>
                <a:cs typeface="Calibri"/>
                <a:sym typeface="Calibri"/>
              </a:rPr>
              <a:t>Year </a:t>
            </a:r>
            <a:r>
              <a:rPr b="1" lang="en-GB" sz="4800">
                <a:solidFill>
                  <a:schemeClr val="dk1"/>
                </a:solidFill>
                <a:latin typeface="Calibri"/>
                <a:ea typeface="Calibri"/>
                <a:cs typeface="Calibri"/>
                <a:sym typeface="Calibri"/>
              </a:rPr>
              <a:t>4</a:t>
            </a:r>
            <a:r>
              <a:rPr b="1" i="0" lang="en-GB" sz="4800" u="none" cap="none" strike="noStrike">
                <a:solidFill>
                  <a:schemeClr val="dk1"/>
                </a:solidFill>
                <a:latin typeface="Calibri"/>
                <a:ea typeface="Calibri"/>
                <a:cs typeface="Calibri"/>
                <a:sym typeface="Calibri"/>
              </a:rPr>
              <a:t> Meet the teacher</a:t>
            </a:r>
            <a:endParaRPr b="1" i="0" sz="4800" u="none" cap="none" strike="noStrike">
              <a:solidFill>
                <a:schemeClr val="dk1"/>
              </a:solidFill>
              <a:latin typeface="Calibri"/>
              <a:ea typeface="Calibri"/>
              <a:cs typeface="Calibri"/>
              <a:sym typeface="Calibri"/>
            </a:endParaRPr>
          </a:p>
        </p:txBody>
      </p:sp>
      <p:sp>
        <p:nvSpPr>
          <p:cNvPr id="86" name="Google Shape;86;p13"/>
          <p:cNvSpPr/>
          <p:nvPr/>
        </p:nvSpPr>
        <p:spPr>
          <a:xfrm>
            <a:off x="2952206" y="4421106"/>
            <a:ext cx="6048000" cy="708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4000" u="none" cap="none" strike="noStrike">
                <a:solidFill>
                  <a:srgbClr val="0000CC"/>
                </a:solidFill>
                <a:latin typeface="Calibri"/>
                <a:ea typeface="Calibri"/>
                <a:cs typeface="Calibri"/>
                <a:sym typeface="Calibri"/>
              </a:rPr>
              <a:t>‘Kind, Respectful, Best’</a:t>
            </a:r>
            <a:endParaRPr/>
          </a:p>
        </p:txBody>
      </p:sp>
      <p:pic>
        <p:nvPicPr>
          <p:cNvPr descr="N:\Brookland Logo.png" id="87" name="Google Shape;87;p13"/>
          <p:cNvPicPr preferRelativeResize="0"/>
          <p:nvPr/>
        </p:nvPicPr>
        <p:blipFill>
          <a:blip r:embed="rId3">
            <a:alphaModFix/>
          </a:blip>
          <a:stretch>
            <a:fillRect/>
          </a:stretch>
        </p:blipFill>
        <p:spPr>
          <a:xfrm>
            <a:off x="4853048" y="2197275"/>
            <a:ext cx="2127973" cy="2223825"/>
          </a:xfrm>
          <a:prstGeom prst="rect">
            <a:avLst/>
          </a:prstGeom>
          <a:noFill/>
          <a:ln>
            <a:noFill/>
          </a:ln>
        </p:spPr>
      </p:pic>
    </p:spTree>
  </p:cSld>
  <p:clrMapOvr>
    <a:masterClrMapping/>
  </p:clrMapOvr>
  <mc:AlternateContent>
    <mc:Choice Requires="p14">
      <p:transition spd="slow" p14:dur="1200">
        <p14:prism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Welcome to Year 4</a:t>
            </a:r>
            <a:endParaRPr b="1">
              <a:latin typeface="Arial Black"/>
              <a:ea typeface="Arial Black"/>
              <a:cs typeface="Arial Black"/>
              <a:sym typeface="Arial Black"/>
            </a:endParaRPr>
          </a:p>
        </p:txBody>
      </p:sp>
      <p:sp>
        <p:nvSpPr>
          <p:cNvPr id="93" name="Google Shape;93;p14"/>
          <p:cNvSpPr txBox="1"/>
          <p:nvPr>
            <p:ph idx="1" type="body"/>
          </p:nvPr>
        </p:nvSpPr>
        <p:spPr>
          <a:xfrm>
            <a:off x="838200" y="2491831"/>
            <a:ext cx="10515600" cy="315120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Font typeface="Calibri"/>
              <a:buChar char="•"/>
            </a:pPr>
            <a:r>
              <a:rPr lang="en-GB"/>
              <a:t>Thank you very much for attending.</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We are all really looking forward to working in partnership with you    and teaching our wonderful Year 4 children.</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This presentation will give you some key information about Year 4.</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94" name="Google Shape;94;p14"/>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95" name="Google Shape;95;p14"/>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5"/>
          <p:cNvSpPr txBox="1"/>
          <p:nvPr>
            <p:ph type="title"/>
          </p:nvPr>
        </p:nvSpPr>
        <p:spPr>
          <a:xfrm>
            <a:off x="2742297" y="350760"/>
            <a:ext cx="6866827" cy="7817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Meet the Year 4 Team</a:t>
            </a:r>
            <a:endParaRPr b="1">
              <a:latin typeface="Arial Black"/>
              <a:ea typeface="Arial Black"/>
              <a:cs typeface="Arial Black"/>
              <a:sym typeface="Arial Black"/>
            </a:endParaRPr>
          </a:p>
        </p:txBody>
      </p:sp>
      <p:sp>
        <p:nvSpPr>
          <p:cNvPr id="101" name="Google Shape;101;p15"/>
          <p:cNvSpPr/>
          <p:nvPr/>
        </p:nvSpPr>
        <p:spPr>
          <a:xfrm>
            <a:off x="6660600" y="3587776"/>
            <a:ext cx="230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a:t>
            </a:r>
            <a:r>
              <a:rPr b="1" lang="en-GB" sz="1200">
                <a:latin typeface="Constantia"/>
                <a:ea typeface="Constantia"/>
                <a:cs typeface="Constantia"/>
                <a:sym typeface="Constantia"/>
              </a:rPr>
              <a:t> Tailor</a:t>
            </a:r>
            <a:endParaRPr/>
          </a:p>
          <a:p>
            <a:pPr indent="0" lvl="0" marL="0" marR="0" rtl="0" algn="ctr">
              <a:spcBef>
                <a:spcPts val="0"/>
              </a:spcBef>
              <a:spcAft>
                <a:spcPts val="0"/>
              </a:spcAft>
              <a:buNone/>
            </a:pPr>
            <a:r>
              <a:rPr b="1" lang="en-GB" sz="1200">
                <a:latin typeface="Constantia"/>
                <a:ea typeface="Constantia"/>
                <a:cs typeface="Constantia"/>
                <a:sym typeface="Constantia"/>
              </a:rPr>
              <a:t>Sycamore</a:t>
            </a:r>
            <a:r>
              <a:rPr b="1" i="0" lang="en-GB" sz="1200" u="none" cap="none" strike="noStrike">
                <a:solidFill>
                  <a:srgbClr val="000000"/>
                </a:solidFill>
                <a:latin typeface="Constantia"/>
                <a:ea typeface="Constantia"/>
                <a:cs typeface="Constantia"/>
                <a:sym typeface="Constantia"/>
              </a:rPr>
              <a:t> class teacher</a:t>
            </a:r>
            <a:endParaRPr b="1" i="0" sz="1200" u="none" cap="none" strike="noStrike">
              <a:solidFill>
                <a:srgbClr val="000000"/>
              </a:solidFill>
              <a:latin typeface="Constantia"/>
              <a:ea typeface="Constantia"/>
              <a:cs typeface="Constantia"/>
              <a:sym typeface="Constantia"/>
            </a:endParaRPr>
          </a:p>
        </p:txBody>
      </p:sp>
      <p:sp>
        <p:nvSpPr>
          <p:cNvPr id="102" name="Google Shape;102;p15"/>
          <p:cNvSpPr/>
          <p:nvPr/>
        </p:nvSpPr>
        <p:spPr>
          <a:xfrm>
            <a:off x="6593987" y="5991994"/>
            <a:ext cx="139094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i="0" sz="1200" u="none" cap="none" strike="noStrike">
              <a:solidFill>
                <a:srgbClr val="000000"/>
              </a:solidFill>
              <a:latin typeface="Constantia"/>
              <a:ea typeface="Constantia"/>
              <a:cs typeface="Constantia"/>
              <a:sym typeface="Constantia"/>
            </a:endParaRPr>
          </a:p>
        </p:txBody>
      </p:sp>
      <p:pic>
        <p:nvPicPr>
          <p:cNvPr descr="N:\Brookland Logo.png" id="103" name="Google Shape;103;p15"/>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04" name="Google Shape;104;p15"/>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05" name="Google Shape;105;p15"/>
          <p:cNvSpPr/>
          <p:nvPr/>
        </p:nvSpPr>
        <p:spPr>
          <a:xfrm>
            <a:off x="4915875" y="5992000"/>
            <a:ext cx="2088300" cy="461700"/>
          </a:xfrm>
          <a:prstGeom prst="rect">
            <a:avLst/>
          </a:prstGeom>
          <a:noFill/>
          <a:ln>
            <a:noFill/>
          </a:ln>
        </p:spPr>
        <p:txBody>
          <a:bodyPr anchorCtr="0" anchor="t" bIns="45700" lIns="91425" spcFirstLastPara="1" rIns="91425" wrap="square" tIns="45700">
            <a:noAutofit/>
          </a:bodyPr>
          <a:lstStyle/>
          <a:p>
            <a:pPr indent="0" lvl="1" marL="0" marR="0" rtl="0" algn="ctr">
              <a:spcBef>
                <a:spcPts val="0"/>
              </a:spcBef>
              <a:spcAft>
                <a:spcPts val="0"/>
              </a:spcAft>
              <a:buNone/>
            </a:pPr>
            <a:r>
              <a:rPr b="1" lang="en-GB" sz="1200">
                <a:latin typeface="Constantia"/>
                <a:ea typeface="Constantia"/>
                <a:cs typeface="Constantia"/>
                <a:sym typeface="Constantia"/>
              </a:rPr>
              <a:t>        </a:t>
            </a:r>
            <a:r>
              <a:rPr b="1" i="0" lang="en-GB" sz="1200" u="none" cap="none" strike="noStrike">
                <a:solidFill>
                  <a:srgbClr val="000000"/>
                </a:solidFill>
                <a:latin typeface="Constantia"/>
                <a:ea typeface="Constantia"/>
                <a:cs typeface="Constantia"/>
                <a:sym typeface="Constantia"/>
              </a:rPr>
              <a:t>Mrs</a:t>
            </a:r>
            <a:r>
              <a:rPr b="1" lang="en-GB" sz="1200">
                <a:latin typeface="Constantia"/>
                <a:ea typeface="Constantia"/>
                <a:cs typeface="Constantia"/>
                <a:sym typeface="Constantia"/>
              </a:rPr>
              <a:t> </a:t>
            </a:r>
            <a:r>
              <a:rPr b="1" i="0" lang="en-GB" sz="1200" u="none" cap="none" strike="noStrike">
                <a:solidFill>
                  <a:srgbClr val="000000"/>
                </a:solidFill>
                <a:latin typeface="Constantia"/>
                <a:ea typeface="Constantia"/>
                <a:cs typeface="Constantia"/>
                <a:sym typeface="Constantia"/>
              </a:rPr>
              <a:t>Chikoti</a:t>
            </a:r>
            <a:endParaRPr b="1" i="0" sz="1200" u="none" cap="none" strike="noStrike">
              <a:solidFill>
                <a:srgbClr val="000000"/>
              </a:solidFill>
              <a:latin typeface="Constantia"/>
              <a:ea typeface="Constantia"/>
              <a:cs typeface="Constantia"/>
              <a:sym typeface="Constantia"/>
            </a:endParaRPr>
          </a:p>
          <a:p>
            <a:pPr indent="0" lvl="1" marL="457200" marR="0" rtl="0" algn="l">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6" name="Google Shape;106;p15"/>
          <p:cNvSpPr/>
          <p:nvPr/>
        </p:nvSpPr>
        <p:spPr>
          <a:xfrm>
            <a:off x="3373125" y="3587775"/>
            <a:ext cx="20883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s Xhaferraj</a:t>
            </a:r>
            <a:endParaRPr/>
          </a:p>
          <a:p>
            <a:pPr indent="0" lvl="0" marL="0" marR="0" rtl="0" algn="ctr">
              <a:spcBef>
                <a:spcPts val="0"/>
              </a:spcBef>
              <a:spcAft>
                <a:spcPts val="0"/>
              </a:spcAft>
              <a:buNone/>
            </a:pPr>
            <a:r>
              <a:rPr b="1" lang="en-GB" sz="1200">
                <a:latin typeface="Constantia"/>
                <a:ea typeface="Constantia"/>
                <a:cs typeface="Constantia"/>
                <a:sym typeface="Constantia"/>
              </a:rPr>
              <a:t>Hawthorn</a:t>
            </a:r>
            <a:r>
              <a:rPr b="1" i="0" lang="en-GB" sz="1200" u="none" cap="none" strike="noStrike">
                <a:solidFill>
                  <a:srgbClr val="000000"/>
                </a:solidFill>
                <a:latin typeface="Constantia"/>
                <a:ea typeface="Constantia"/>
                <a:cs typeface="Constantia"/>
                <a:sym typeface="Constantia"/>
              </a:rPr>
              <a:t> class teacher</a:t>
            </a:r>
            <a:endParaRPr b="1" i="0" sz="1200" u="none" cap="none" strike="noStrike">
              <a:solidFill>
                <a:srgbClr val="000000"/>
              </a:solidFill>
              <a:latin typeface="Constantia"/>
              <a:ea typeface="Constantia"/>
              <a:cs typeface="Constantia"/>
              <a:sym typeface="Constantia"/>
            </a:endParaRPr>
          </a:p>
        </p:txBody>
      </p:sp>
      <p:sp>
        <p:nvSpPr>
          <p:cNvPr id="107" name="Google Shape;107;p15"/>
          <p:cNvSpPr/>
          <p:nvPr/>
        </p:nvSpPr>
        <p:spPr>
          <a:xfrm>
            <a:off x="1833530" y="5991992"/>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iss Bishop</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8" name="Google Shape;108;p15"/>
          <p:cNvSpPr/>
          <p:nvPr/>
        </p:nvSpPr>
        <p:spPr>
          <a:xfrm>
            <a:off x="8752880" y="5991992"/>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rs Jennings</a:t>
            </a:r>
            <a:endParaRPr/>
          </a:p>
          <a:p>
            <a:pPr indent="0" lvl="0" marL="0" marR="0" rtl="0" algn="ctr">
              <a:spcBef>
                <a:spcPts val="0"/>
              </a:spcBef>
              <a:spcAft>
                <a:spcPts val="0"/>
              </a:spcAft>
              <a:buNone/>
            </a:pPr>
            <a:r>
              <a:rPr b="1" lang="en-GB" sz="1200">
                <a:latin typeface="Constantia"/>
                <a:ea typeface="Constantia"/>
                <a:cs typeface="Constantia"/>
                <a:sym typeface="Constantia"/>
              </a:rPr>
              <a:t>Learning Support</a:t>
            </a:r>
            <a:r>
              <a:rPr b="1" i="0" lang="en-GB" sz="1200" u="none" cap="none" strike="noStrike">
                <a:solidFill>
                  <a:srgbClr val="000000"/>
                </a:solidFill>
                <a:latin typeface="Constantia"/>
                <a:ea typeface="Constantia"/>
                <a:cs typeface="Constantia"/>
                <a:sym typeface="Constantia"/>
              </a:rPr>
              <a:t> Assistant</a:t>
            </a:r>
            <a:endParaRPr b="1" i="0" sz="1200" u="none" cap="none" strike="noStrike">
              <a:solidFill>
                <a:srgbClr val="000000"/>
              </a:solidFill>
              <a:latin typeface="Constantia"/>
              <a:ea typeface="Constantia"/>
              <a:cs typeface="Constantia"/>
              <a:sym typeface="Constantia"/>
            </a:endParaRPr>
          </a:p>
        </p:txBody>
      </p:sp>
      <p:pic>
        <p:nvPicPr>
          <p:cNvPr id="109" name="Google Shape;109;p15"/>
          <p:cNvPicPr preferRelativeResize="0"/>
          <p:nvPr/>
        </p:nvPicPr>
        <p:blipFill>
          <a:blip r:embed="rId4">
            <a:alphaModFix/>
          </a:blip>
          <a:stretch>
            <a:fillRect/>
          </a:stretch>
        </p:blipFill>
        <p:spPr>
          <a:xfrm>
            <a:off x="6860100" y="1682783"/>
            <a:ext cx="1905000" cy="1905000"/>
          </a:xfrm>
          <a:prstGeom prst="rect">
            <a:avLst/>
          </a:prstGeom>
          <a:noFill/>
          <a:ln>
            <a:noFill/>
          </a:ln>
        </p:spPr>
      </p:pic>
      <p:pic>
        <p:nvPicPr>
          <p:cNvPr id="110" name="Google Shape;110;p15"/>
          <p:cNvPicPr preferRelativeResize="0"/>
          <p:nvPr/>
        </p:nvPicPr>
        <p:blipFill>
          <a:blip r:embed="rId5">
            <a:alphaModFix/>
          </a:blip>
          <a:stretch>
            <a:fillRect/>
          </a:stretch>
        </p:blipFill>
        <p:spPr>
          <a:xfrm>
            <a:off x="3464775" y="1682783"/>
            <a:ext cx="1905000" cy="1905000"/>
          </a:xfrm>
          <a:prstGeom prst="rect">
            <a:avLst/>
          </a:prstGeom>
          <a:noFill/>
          <a:ln>
            <a:noFill/>
          </a:ln>
        </p:spPr>
      </p:pic>
      <p:pic>
        <p:nvPicPr>
          <p:cNvPr id="111" name="Google Shape;111;p15"/>
          <p:cNvPicPr preferRelativeResize="0"/>
          <p:nvPr/>
        </p:nvPicPr>
        <p:blipFill>
          <a:blip r:embed="rId6">
            <a:alphaModFix/>
          </a:blip>
          <a:stretch>
            <a:fillRect/>
          </a:stretch>
        </p:blipFill>
        <p:spPr>
          <a:xfrm>
            <a:off x="1683825" y="4138083"/>
            <a:ext cx="1905000" cy="1905000"/>
          </a:xfrm>
          <a:prstGeom prst="rect">
            <a:avLst/>
          </a:prstGeom>
          <a:noFill/>
          <a:ln>
            <a:noFill/>
          </a:ln>
        </p:spPr>
      </p:pic>
      <p:pic>
        <p:nvPicPr>
          <p:cNvPr id="112" name="Google Shape;112;p15"/>
          <p:cNvPicPr preferRelativeResize="0"/>
          <p:nvPr/>
        </p:nvPicPr>
        <p:blipFill>
          <a:blip r:embed="rId7">
            <a:alphaModFix/>
          </a:blip>
          <a:stretch>
            <a:fillRect/>
          </a:stretch>
        </p:blipFill>
        <p:spPr>
          <a:xfrm>
            <a:off x="5218350" y="4138083"/>
            <a:ext cx="1905000" cy="1905000"/>
          </a:xfrm>
          <a:prstGeom prst="rect">
            <a:avLst/>
          </a:prstGeom>
          <a:noFill/>
          <a:ln>
            <a:noFill/>
          </a:ln>
        </p:spPr>
      </p:pic>
      <p:pic>
        <p:nvPicPr>
          <p:cNvPr id="113" name="Google Shape;113;p15" title="IMG_0102.jpeg"/>
          <p:cNvPicPr preferRelativeResize="0"/>
          <p:nvPr/>
        </p:nvPicPr>
        <p:blipFill rotWithShape="1">
          <a:blip r:embed="rId8">
            <a:alphaModFix/>
          </a:blip>
          <a:srcRect b="39874" l="16842" r="17976" t="14319"/>
          <a:stretch/>
        </p:blipFill>
        <p:spPr>
          <a:xfrm>
            <a:off x="8603175" y="4128250"/>
            <a:ext cx="1905001" cy="17849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6"/>
          <p:cNvSpPr txBox="1"/>
          <p:nvPr>
            <p:ph type="title"/>
          </p:nvPr>
        </p:nvSpPr>
        <p:spPr>
          <a:xfrm>
            <a:off x="2742297" y="350760"/>
            <a:ext cx="6866700" cy="781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Meet the Year 4 </a:t>
            </a:r>
            <a:endParaRPr b="1">
              <a:latin typeface="Arial Black"/>
              <a:ea typeface="Arial Black"/>
              <a:cs typeface="Arial Black"/>
              <a:sym typeface="Arial Black"/>
            </a:endParaRPr>
          </a:p>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 PPA Team</a:t>
            </a:r>
            <a:endParaRPr b="1">
              <a:latin typeface="Arial Black"/>
              <a:ea typeface="Arial Black"/>
              <a:cs typeface="Arial Black"/>
              <a:sym typeface="Arial Black"/>
            </a:endParaRPr>
          </a:p>
        </p:txBody>
      </p:sp>
      <p:sp>
        <p:nvSpPr>
          <p:cNvPr id="119" name="Google Shape;119;p16"/>
          <p:cNvSpPr/>
          <p:nvPr/>
        </p:nvSpPr>
        <p:spPr>
          <a:xfrm>
            <a:off x="3312074" y="3811825"/>
            <a:ext cx="1781100" cy="646200"/>
          </a:xfrm>
          <a:prstGeom prst="rect">
            <a:avLst/>
          </a:prstGeom>
          <a:noFill/>
          <a:ln>
            <a:noFill/>
          </a:ln>
        </p:spPr>
        <p:txBody>
          <a:bodyPr anchorCtr="0" anchor="t" bIns="45700" lIns="91425" spcFirstLastPara="1" rIns="91425" wrap="square" tIns="45700">
            <a:noAutofit/>
          </a:bodyPr>
          <a:lstStyle/>
          <a:p>
            <a:pPr indent="0" lvl="1" marL="0" marR="0" rtl="0" algn="l">
              <a:spcBef>
                <a:spcPts val="0"/>
              </a:spcBef>
              <a:spcAft>
                <a:spcPts val="0"/>
              </a:spcAft>
              <a:buNone/>
            </a:pPr>
            <a:r>
              <a:t/>
            </a:r>
            <a:endParaRPr b="1" sz="1500">
              <a:latin typeface="Constantia"/>
              <a:ea typeface="Constantia"/>
              <a:cs typeface="Constantia"/>
              <a:sym typeface="Constantia"/>
            </a:endParaRPr>
          </a:p>
          <a:p>
            <a:pPr indent="0" lvl="1" marL="0" marR="0" rtl="0" algn="ctr">
              <a:spcBef>
                <a:spcPts val="0"/>
              </a:spcBef>
              <a:spcAft>
                <a:spcPts val="0"/>
              </a:spcAft>
              <a:buNone/>
            </a:pPr>
            <a:r>
              <a:rPr b="1" lang="en-GB" sz="1500">
                <a:latin typeface="Constantia"/>
                <a:ea typeface="Constantia"/>
                <a:cs typeface="Constantia"/>
                <a:sym typeface="Constantia"/>
              </a:rPr>
              <a:t>Mrs Coombs</a:t>
            </a:r>
            <a:endParaRPr b="1" i="0" sz="1500" u="none" cap="none" strike="noStrike">
              <a:solidFill>
                <a:srgbClr val="000000"/>
              </a:solidFill>
              <a:latin typeface="Constantia"/>
              <a:ea typeface="Constantia"/>
              <a:cs typeface="Constantia"/>
              <a:sym typeface="Constantia"/>
            </a:endParaRPr>
          </a:p>
        </p:txBody>
      </p:sp>
      <p:sp>
        <p:nvSpPr>
          <p:cNvPr id="120" name="Google Shape;120;p16"/>
          <p:cNvSpPr/>
          <p:nvPr/>
        </p:nvSpPr>
        <p:spPr>
          <a:xfrm>
            <a:off x="6968100" y="381182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GB" sz="1500">
                <a:latin typeface="Constantia"/>
                <a:ea typeface="Constantia"/>
                <a:cs typeface="Constantia"/>
                <a:sym typeface="Constantia"/>
              </a:rPr>
              <a:t>Mr Cawley</a:t>
            </a:r>
            <a:endParaRPr b="1" sz="1500">
              <a:latin typeface="Constantia"/>
              <a:ea typeface="Constantia"/>
              <a:cs typeface="Constantia"/>
              <a:sym typeface="Constantia"/>
            </a:endParaRPr>
          </a:p>
        </p:txBody>
      </p:sp>
      <p:pic>
        <p:nvPicPr>
          <p:cNvPr descr="N:\Brookland Logo.png" id="121" name="Google Shape;121;p16"/>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22" name="Google Shape;122;p16"/>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23" name="Google Shape;123;p16"/>
          <p:cNvSpPr txBox="1"/>
          <p:nvPr/>
        </p:nvSpPr>
        <p:spPr>
          <a:xfrm>
            <a:off x="1848275" y="5249600"/>
            <a:ext cx="8116800" cy="10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800">
                <a:solidFill>
                  <a:schemeClr val="dk1"/>
                </a:solidFill>
                <a:latin typeface="Calibri"/>
                <a:ea typeface="Calibri"/>
                <a:cs typeface="Calibri"/>
                <a:sym typeface="Calibri"/>
              </a:rPr>
              <a:t>Our PPA time will be every Tuesday morning.</a:t>
            </a:r>
            <a:endParaRPr sz="2800">
              <a:solidFill>
                <a:schemeClr val="dk1"/>
              </a:solidFill>
              <a:latin typeface="Calibri"/>
              <a:ea typeface="Calibri"/>
              <a:cs typeface="Calibri"/>
              <a:sym typeface="Calibri"/>
            </a:endParaRPr>
          </a:p>
        </p:txBody>
      </p:sp>
      <p:pic>
        <p:nvPicPr>
          <p:cNvPr id="124" name="Google Shape;124;p16"/>
          <p:cNvPicPr preferRelativeResize="0"/>
          <p:nvPr/>
        </p:nvPicPr>
        <p:blipFill>
          <a:blip r:embed="rId4">
            <a:alphaModFix/>
          </a:blip>
          <a:stretch>
            <a:fillRect/>
          </a:stretch>
        </p:blipFill>
        <p:spPr>
          <a:xfrm>
            <a:off x="6769050" y="1906833"/>
            <a:ext cx="1905000" cy="1905000"/>
          </a:xfrm>
          <a:prstGeom prst="rect">
            <a:avLst/>
          </a:prstGeom>
          <a:noFill/>
          <a:ln>
            <a:noFill/>
          </a:ln>
        </p:spPr>
      </p:pic>
      <p:pic>
        <p:nvPicPr>
          <p:cNvPr id="125" name="Google Shape;125;p16"/>
          <p:cNvPicPr preferRelativeResize="0"/>
          <p:nvPr/>
        </p:nvPicPr>
        <p:blipFill>
          <a:blip r:embed="rId5">
            <a:alphaModFix/>
          </a:blip>
          <a:stretch>
            <a:fillRect/>
          </a:stretch>
        </p:blipFill>
        <p:spPr>
          <a:xfrm>
            <a:off x="3250125" y="1906833"/>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The Brookland Values</a:t>
            </a:r>
            <a:endParaRPr b="1">
              <a:latin typeface="Arial Black"/>
              <a:ea typeface="Arial Black"/>
              <a:cs typeface="Arial Black"/>
              <a:sym typeface="Arial Black"/>
            </a:endParaRPr>
          </a:p>
        </p:txBody>
      </p:sp>
      <p:sp>
        <p:nvSpPr>
          <p:cNvPr id="131" name="Google Shape;131;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lang="en-GB" sz="4000"/>
              <a:t>Be KIND</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RESPECTFUL</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the BEST that you can be</a:t>
            </a:r>
            <a:endParaRPr sz="4000"/>
          </a:p>
        </p:txBody>
      </p:sp>
      <p:pic>
        <p:nvPicPr>
          <p:cNvPr descr="N:\Brookland Logo.png" id="132" name="Google Shape;132;p17"/>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33" name="Google Shape;133;p17"/>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18"/>
          <p:cNvSpPr txBox="1"/>
          <p:nvPr>
            <p:ph type="title"/>
          </p:nvPr>
        </p:nvSpPr>
        <p:spPr>
          <a:xfrm>
            <a:off x="2565762" y="284956"/>
            <a:ext cx="686888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Rights Respecting school</a:t>
            </a:r>
            <a:endParaRPr b="1">
              <a:latin typeface="Arial Black"/>
              <a:ea typeface="Arial Black"/>
              <a:cs typeface="Arial Black"/>
              <a:sym typeface="Arial Black"/>
            </a:endParaRPr>
          </a:p>
        </p:txBody>
      </p:sp>
      <p:sp>
        <p:nvSpPr>
          <p:cNvPr id="139" name="Google Shape;139;p18"/>
          <p:cNvSpPr txBox="1"/>
          <p:nvPr>
            <p:ph idx="1" type="body"/>
          </p:nvPr>
        </p:nvSpPr>
        <p:spPr>
          <a:xfrm>
            <a:off x="838200" y="20346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Each class has a Class Agreement based on the Unicef Rights of the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The class chooses the rights to focus on such as the right to an education, the right to be safe, the right to relax and play.</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have a weekly session where children learn more about the rights and how they can help everyone to receive their rights.</a:t>
            </a:r>
            <a:endParaRPr/>
          </a:p>
        </p:txBody>
      </p:sp>
      <p:pic>
        <p:nvPicPr>
          <p:cNvPr descr="https://www.unicef.org.uk/rights-respecting-schools/wp-content/uploads/sites/4/2017/12/Gold-logo.png" id="140" name="Google Shape;140;p18"/>
          <p:cNvPicPr preferRelativeResize="0"/>
          <p:nvPr/>
        </p:nvPicPr>
        <p:blipFill rotWithShape="1">
          <a:blip r:embed="rId3">
            <a:alphaModFix/>
          </a:blip>
          <a:srcRect b="0" l="0" r="0" t="0"/>
          <a:stretch/>
        </p:blipFill>
        <p:spPr>
          <a:xfrm>
            <a:off x="10032274" y="284956"/>
            <a:ext cx="1721576" cy="1325563"/>
          </a:xfrm>
          <a:prstGeom prst="rect">
            <a:avLst/>
          </a:prstGeom>
          <a:noFill/>
          <a:ln>
            <a:noFill/>
          </a:ln>
        </p:spPr>
      </p:pic>
      <p:pic>
        <p:nvPicPr>
          <p:cNvPr descr="https://www.unicef.org.uk/rights-respecting-schools/wp-content/uploads/sites/4/2017/12/Gold-logo.png" id="141" name="Google Shape;141;p18"/>
          <p:cNvPicPr preferRelativeResize="0"/>
          <p:nvPr/>
        </p:nvPicPr>
        <p:blipFill rotWithShape="1">
          <a:blip r:embed="rId3">
            <a:alphaModFix/>
          </a:blip>
          <a:srcRect b="0" l="0" r="0" t="0"/>
          <a:stretch/>
        </p:blipFill>
        <p:spPr>
          <a:xfrm>
            <a:off x="246561" y="284956"/>
            <a:ext cx="1721576" cy="13255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9"/>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 are INCLUSIVE and DIVERSE</a:t>
            </a:r>
            <a:endParaRPr b="1">
              <a:latin typeface="Arial Black"/>
              <a:ea typeface="Arial Black"/>
              <a:cs typeface="Arial Black"/>
              <a:sym typeface="Arial Black"/>
            </a:endParaRPr>
          </a:p>
        </p:txBody>
      </p:sp>
      <p:sp>
        <p:nvSpPr>
          <p:cNvPr id="147" name="Google Shape;147;p19"/>
          <p:cNvSpPr txBox="1"/>
          <p:nvPr>
            <p:ph idx="1" type="body"/>
          </p:nvPr>
        </p:nvSpPr>
        <p:spPr>
          <a:xfrm>
            <a:off x="1260566" y="1854926"/>
            <a:ext cx="9666514" cy="465037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The children are at the centre of everything we do</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treat each child as an individual</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acknowledge diversity because we are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are working on ensuring our curriculum continues to be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will be using aspects from the ‘No Outsiders: Everyone different, everyone welcome’ scheme which uses children’s literature and real-life news stories to discuss differences and acceptance.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48" name="Google Shape;148;p19"/>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49" name="Google Shape;149;p19"/>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0"/>
          <p:cNvSpPr txBox="1"/>
          <p:nvPr>
            <p:ph type="title"/>
          </p:nvPr>
        </p:nvSpPr>
        <p:spPr>
          <a:xfrm>
            <a:off x="836023" y="16872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ATTENDANCE MATTERS</a:t>
            </a:r>
            <a:endParaRPr b="1">
              <a:latin typeface="Arial Black"/>
              <a:ea typeface="Arial Black"/>
              <a:cs typeface="Arial Black"/>
              <a:sym typeface="Arial Black"/>
            </a:endParaRPr>
          </a:p>
        </p:txBody>
      </p:sp>
      <p:sp>
        <p:nvSpPr>
          <p:cNvPr id="155" name="Google Shape;155;p20"/>
          <p:cNvSpPr txBox="1"/>
          <p:nvPr>
            <p:ph idx="1" type="body"/>
          </p:nvPr>
        </p:nvSpPr>
        <p:spPr>
          <a:xfrm>
            <a:off x="115050" y="1595997"/>
            <a:ext cx="4935923" cy="475534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GB" sz="2400"/>
              <a:t>We can not stress enough how important it is that your child attends school everyday</a:t>
            </a:r>
            <a:endParaRPr/>
          </a:p>
          <a:p>
            <a:pPr indent="-222758" lvl="0" marL="228600" rtl="0" algn="l">
              <a:lnSpc>
                <a:spcPct val="90000"/>
              </a:lnSpc>
              <a:spcBef>
                <a:spcPts val="1000"/>
              </a:spcBef>
              <a:spcAft>
                <a:spcPts val="0"/>
              </a:spcAft>
              <a:buClr>
                <a:schemeClr val="dk1"/>
              </a:buClr>
              <a:buSzPct val="100000"/>
              <a:buNone/>
            </a:pPr>
            <a:r>
              <a:t/>
            </a:r>
            <a:endParaRPr sz="100"/>
          </a:p>
          <a:p>
            <a:pPr indent="-228600" lvl="0" marL="228600" rtl="0" algn="l">
              <a:lnSpc>
                <a:spcPct val="90000"/>
              </a:lnSpc>
              <a:spcBef>
                <a:spcPts val="1000"/>
              </a:spcBef>
              <a:spcAft>
                <a:spcPts val="0"/>
              </a:spcAft>
              <a:buClr>
                <a:schemeClr val="dk1"/>
              </a:buClr>
              <a:buSzPct val="100000"/>
              <a:buChar char="•"/>
            </a:pPr>
            <a:r>
              <a:rPr lang="en-GB" sz="2400"/>
              <a:t>We know children get ill, but unless they are really poorly please send them in. Please do not keep them at home for a runny nose, a slight cough etc.</a:t>
            </a:r>
            <a:endParaRPr sz="100"/>
          </a:p>
          <a:p>
            <a:pPr indent="-228600" lvl="0" marL="228600" rtl="0" algn="l">
              <a:lnSpc>
                <a:spcPct val="90000"/>
              </a:lnSpc>
              <a:spcBef>
                <a:spcPts val="1000"/>
              </a:spcBef>
              <a:spcAft>
                <a:spcPts val="0"/>
              </a:spcAft>
              <a:buClr>
                <a:schemeClr val="dk1"/>
              </a:buClr>
              <a:buSzPct val="100000"/>
              <a:buChar char="•"/>
            </a:pPr>
            <a:r>
              <a:rPr lang="en-GB" sz="2400"/>
              <a:t>Speak to the office and depending on the circumstances, we are happy to administer calpol or nurofen if needed</a:t>
            </a:r>
            <a:endParaRPr/>
          </a:p>
          <a:p>
            <a:pPr indent="-228600" lvl="0" marL="228600" rtl="0" algn="l">
              <a:lnSpc>
                <a:spcPct val="90000"/>
              </a:lnSpc>
              <a:spcBef>
                <a:spcPts val="1000"/>
              </a:spcBef>
              <a:spcAft>
                <a:spcPts val="0"/>
              </a:spcAft>
              <a:buClr>
                <a:schemeClr val="dk1"/>
              </a:buClr>
              <a:buSzPct val="100000"/>
              <a:buChar char="•"/>
            </a:pPr>
            <a:r>
              <a:rPr lang="en-GB" sz="2400"/>
              <a:t>Term time holidays will not be authorized</a:t>
            </a:r>
            <a:endParaRPr/>
          </a:p>
          <a:p>
            <a:pPr indent="-228600" lvl="0" marL="228600" rtl="0" algn="l">
              <a:lnSpc>
                <a:spcPct val="90000"/>
              </a:lnSpc>
              <a:spcBef>
                <a:spcPts val="1000"/>
              </a:spcBef>
              <a:spcAft>
                <a:spcPts val="0"/>
              </a:spcAft>
              <a:buClr>
                <a:schemeClr val="dk1"/>
              </a:buClr>
              <a:buSzPct val="100000"/>
              <a:buChar char="•"/>
            </a:pPr>
            <a:r>
              <a:rPr lang="en-GB" sz="2400"/>
              <a:t>Attendance Policy has further details</a:t>
            </a:r>
            <a:endParaRPr sz="20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56" name="Google Shape;156;p20"/>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57" name="Google Shape;157;p20"/>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pic>
        <p:nvPicPr>
          <p:cNvPr id="158" name="Google Shape;158;p20"/>
          <p:cNvPicPr preferRelativeResize="0"/>
          <p:nvPr/>
        </p:nvPicPr>
        <p:blipFill rotWithShape="1">
          <a:blip r:embed="rId5">
            <a:alphaModFix/>
          </a:blip>
          <a:srcRect b="0" l="0" r="0" t="0"/>
          <a:stretch/>
        </p:blipFill>
        <p:spPr>
          <a:xfrm>
            <a:off x="5050973" y="1410328"/>
            <a:ext cx="7021623" cy="50427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1"/>
          <p:cNvSpPr txBox="1"/>
          <p:nvPr>
            <p:ph type="title"/>
          </p:nvPr>
        </p:nvSpPr>
        <p:spPr>
          <a:xfrm>
            <a:off x="836023" y="292327"/>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Uniform</a:t>
            </a:r>
            <a:endParaRPr b="1">
              <a:latin typeface="Arial Black"/>
              <a:ea typeface="Arial Black"/>
              <a:cs typeface="Arial Black"/>
              <a:sym typeface="Arial Black"/>
            </a:endParaRPr>
          </a:p>
        </p:txBody>
      </p:sp>
      <p:sp>
        <p:nvSpPr>
          <p:cNvPr id="164" name="Google Shape;164;p21"/>
          <p:cNvSpPr txBox="1"/>
          <p:nvPr>
            <p:ph idx="1" type="body"/>
          </p:nvPr>
        </p:nvSpPr>
        <p:spPr>
          <a:xfrm>
            <a:off x="404950" y="1316900"/>
            <a:ext cx="11403900" cy="5410500"/>
          </a:xfrm>
          <a:prstGeom prst="rect">
            <a:avLst/>
          </a:prstGeom>
          <a:noFill/>
          <a:ln>
            <a:noFill/>
          </a:ln>
        </p:spPr>
        <p:txBody>
          <a:bodyPr anchorCtr="0" anchor="t" bIns="45700" lIns="91425" spcFirstLastPara="1" rIns="91425" wrap="square" tIns="45700">
            <a:normAutofit fontScale="77500" lnSpcReduction="20000"/>
          </a:bodyPr>
          <a:lstStyle/>
          <a:p>
            <a:pPr indent="-205740" lvl="0" marL="228600" rtl="0" algn="l">
              <a:lnSpc>
                <a:spcPct val="90000"/>
              </a:lnSpc>
              <a:spcBef>
                <a:spcPts val="0"/>
              </a:spcBef>
              <a:spcAft>
                <a:spcPts val="0"/>
              </a:spcAft>
              <a:buClr>
                <a:schemeClr val="dk1"/>
              </a:buClr>
              <a:buSzPct val="100000"/>
              <a:buChar char="•"/>
            </a:pPr>
            <a:r>
              <a:rPr lang="en-GB" sz="2400"/>
              <a:t>We have very high expectations and this starts with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Please ensure your child comes to school in correct school uniform and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Uniform lists have been previously emailed out and are available on our school website.</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No jewellery – except stud earrings, a watch (not SMART), and any jewellery worn for religious reasons – NO bracelets, bangles, rings, nail polish, make up etc. Dark coloured school shoes to be worn on non-PE days.</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PE uniform – NO football kits, hoodies or bright trainers. Children can wear their school jumper over their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recommend your child bringing in a pair of wellies that they keep at school - they will be used for our outdoor lunchtime provision. </a:t>
            </a:r>
            <a:endParaRPr sz="2400"/>
          </a:p>
          <a:p>
            <a:pPr indent="0" lvl="0" marL="228600" rtl="0" algn="l">
              <a:lnSpc>
                <a:spcPct val="90000"/>
              </a:lnSpc>
              <a:spcBef>
                <a:spcPts val="1000"/>
              </a:spcBef>
              <a:spcAft>
                <a:spcPts val="0"/>
              </a:spcAft>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do have coveralls for the children to wear, however, if your child is likely to be fond of water and mud, it may also be useful to put some spare clothing in their school bag.</a:t>
            </a:r>
            <a:endParaRPr sz="2400"/>
          </a:p>
          <a:p>
            <a:pPr indent="-87629" lvl="0" marL="228600" rtl="0" algn="l">
              <a:lnSpc>
                <a:spcPct val="90000"/>
              </a:lnSpc>
              <a:spcBef>
                <a:spcPts val="1000"/>
              </a:spcBef>
              <a:spcAft>
                <a:spcPts val="0"/>
              </a:spcAft>
              <a:buClr>
                <a:schemeClr val="dk1"/>
              </a:buClr>
              <a:buSzPct val="100000"/>
              <a:buNone/>
            </a:pPr>
            <a:r>
              <a:t/>
            </a:r>
            <a:endParaRPr sz="2400"/>
          </a:p>
        </p:txBody>
      </p:sp>
      <p:pic>
        <p:nvPicPr>
          <p:cNvPr descr="N:\Brookland Logo.png" id="165" name="Google Shape;165;p21"/>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66" name="Google Shape;166;p21"/>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2"/>
          <p:cNvSpPr txBox="1"/>
          <p:nvPr>
            <p:ph type="title"/>
          </p:nvPr>
        </p:nvSpPr>
        <p:spPr>
          <a:xfrm>
            <a:off x="1201784" y="349970"/>
            <a:ext cx="94443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sz="4800">
                <a:latin typeface="Arial Black"/>
                <a:ea typeface="Arial Black"/>
                <a:cs typeface="Arial Black"/>
                <a:sym typeface="Arial Black"/>
              </a:rPr>
              <a:t>What the school day looks like</a:t>
            </a:r>
            <a:endParaRPr sz="4800">
              <a:latin typeface="Arial Black"/>
              <a:ea typeface="Arial Black"/>
              <a:cs typeface="Arial Black"/>
              <a:sym typeface="Arial Black"/>
            </a:endParaRPr>
          </a:p>
        </p:txBody>
      </p:sp>
      <p:sp>
        <p:nvSpPr>
          <p:cNvPr id="172" name="Google Shape;172;p22"/>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173" name="Google Shape;173;p22"/>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74" name="Google Shape;174;p22"/>
          <p:cNvPicPr preferRelativeResize="0"/>
          <p:nvPr/>
        </p:nvPicPr>
        <p:blipFill rotWithShape="1">
          <a:blip r:embed="rId3">
            <a:alphaModFix/>
          </a:blip>
          <a:srcRect b="0" l="0" r="0" t="0"/>
          <a:stretch/>
        </p:blipFill>
        <p:spPr>
          <a:xfrm>
            <a:off x="10998586" y="165321"/>
            <a:ext cx="993457" cy="1022870"/>
          </a:xfrm>
          <a:prstGeom prst="rect">
            <a:avLst/>
          </a:prstGeom>
          <a:noFill/>
          <a:ln>
            <a:noFill/>
          </a:ln>
        </p:spPr>
      </p:pic>
      <p:graphicFrame>
        <p:nvGraphicFramePr>
          <p:cNvPr id="175" name="Google Shape;175;p22"/>
          <p:cNvGraphicFramePr/>
          <p:nvPr/>
        </p:nvGraphicFramePr>
        <p:xfrm>
          <a:off x="1579025" y="1266225"/>
          <a:ext cx="3000000" cy="3000000"/>
        </p:xfrm>
        <a:graphic>
          <a:graphicData uri="http://schemas.openxmlformats.org/drawingml/2006/table">
            <a:tbl>
              <a:tblPr>
                <a:noFill/>
                <a:tableStyleId>{09DE8990-AFB5-4E8A-BA5D-0FBC74EB6A0C}</a:tableStyleId>
              </a:tblPr>
              <a:tblGrid>
                <a:gridCol w="500400"/>
                <a:gridCol w="625525"/>
                <a:gridCol w="789100"/>
                <a:gridCol w="1000825"/>
                <a:gridCol w="558150"/>
                <a:gridCol w="1068175"/>
                <a:gridCol w="1077825"/>
                <a:gridCol w="558150"/>
                <a:gridCol w="731375"/>
                <a:gridCol w="1222175"/>
                <a:gridCol w="769875"/>
              </a:tblGrid>
              <a:tr h="430025">
                <a:tc>
                  <a:txBody>
                    <a:bodyPr/>
                    <a:lstStyle/>
                    <a:p>
                      <a:pPr indent="0" lvl="0" marL="0" rtl="0" algn="l">
                        <a:spcBef>
                          <a:spcPts val="0"/>
                        </a:spcBef>
                        <a:spcAft>
                          <a:spcPts val="0"/>
                        </a:spcAft>
                        <a:buNone/>
                      </a:pPr>
                      <a:r>
                        <a:t/>
                      </a:r>
                      <a:endParaRPr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8.40-</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8.55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8.50-9.30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9.30-10.30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10.30-</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10.45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10.45-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11.45-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12.45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12.45-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1.45-</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2.00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2.00-3.00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en-GB" sz="1100">
                          <a:latin typeface="Calibri"/>
                          <a:ea typeface="Calibri"/>
                          <a:cs typeface="Calibri"/>
                          <a:sym typeface="Calibri"/>
                        </a:rPr>
                        <a:t>3.00-3.10</a:t>
                      </a:r>
                      <a:endParaRPr b="1" sz="1100">
                        <a:latin typeface="Calibri"/>
                        <a:ea typeface="Calibri"/>
                        <a:cs typeface="Calibri"/>
                        <a:sym typeface="Calibri"/>
                      </a:endParaRPr>
                    </a:p>
                  </a:txBody>
                  <a:tcPr marT="63500" marB="63500" marR="63500" marL="63500">
                    <a:solidFill>
                      <a:srgbClr val="CFE2F3"/>
                    </a:solidFill>
                  </a:tcPr>
                </a:tc>
              </a:tr>
              <a:tr h="726400">
                <a:tc>
                  <a:txBody>
                    <a:bodyPr/>
                    <a:lstStyle/>
                    <a:p>
                      <a:pPr indent="0" lvl="0" marL="0" rtl="0" algn="l">
                        <a:spcBef>
                          <a:spcPts val="0"/>
                        </a:spcBef>
                        <a:spcAft>
                          <a:spcPts val="0"/>
                        </a:spcAft>
                        <a:buNone/>
                      </a:pPr>
                      <a:r>
                        <a:rPr b="1" lang="en-GB" sz="1100">
                          <a:latin typeface="Calibri"/>
                          <a:ea typeface="Calibri"/>
                          <a:cs typeface="Calibri"/>
                          <a:sym typeface="Calibri"/>
                        </a:rPr>
                        <a:t>Mon</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l">
                        <a:spcBef>
                          <a:spcPts val="0"/>
                        </a:spcBef>
                        <a:spcAft>
                          <a:spcPts val="0"/>
                        </a:spcAft>
                        <a:buNone/>
                      </a:pPr>
                      <a:r>
                        <a:rPr lang="en-GB" sz="1100">
                          <a:latin typeface="Calibri"/>
                          <a:ea typeface="Calibri"/>
                          <a:cs typeface="Calibri"/>
                          <a:sym typeface="Calibri"/>
                        </a:rPr>
                        <a:t>Headship Assembly</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PSHE</a:t>
                      </a:r>
                      <a:endParaRPr sz="1100">
                        <a:latin typeface="Calibri"/>
                        <a:ea typeface="Calibri"/>
                        <a:cs typeface="Calibri"/>
                        <a:sym typeface="Calibri"/>
                      </a:endParaRPr>
                    </a:p>
                  </a:txBody>
                  <a:tcPr marT="63500" marB="63500" marR="63500" marL="63500"/>
                </a:tc>
                <a:tc rowSpan="5">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Break</a:t>
                      </a:r>
                      <a:endParaRPr b="1" sz="1100">
                        <a:latin typeface="Calibri"/>
                        <a:ea typeface="Calibri"/>
                        <a:cs typeface="Calibri"/>
                        <a:sym typeface="Calibri"/>
                      </a:endParaRPr>
                    </a:p>
                    <a:p>
                      <a:pPr indent="0" lvl="0" marL="0" rtl="0" algn="ctr">
                        <a:spcBef>
                          <a:spcPts val="0"/>
                        </a:spcBef>
                        <a:spcAft>
                          <a:spcPts val="0"/>
                        </a:spcAft>
                        <a:buNone/>
                      </a:pPr>
                      <a:r>
                        <a:rPr b="1" lang="en-GB"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PE</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Computing</a:t>
                      </a:r>
                      <a:endParaRPr sz="1100">
                        <a:latin typeface="Calibri"/>
                        <a:ea typeface="Calibri"/>
                        <a:cs typeface="Calibri"/>
                        <a:sym typeface="Calibri"/>
                      </a:endParaRPr>
                    </a:p>
                  </a:txBody>
                  <a:tcPr marT="63500" marB="63500" marR="63500" marL="63500"/>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Lunch</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Register /</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Reading</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For</a:t>
                      </a:r>
                      <a:endParaRPr b="1" sz="1100">
                        <a:latin typeface="Calibri"/>
                        <a:ea typeface="Calibri"/>
                        <a:cs typeface="Calibri"/>
                        <a:sym typeface="Calibri"/>
                      </a:endParaRPr>
                    </a:p>
                    <a:p>
                      <a:pPr indent="0" lvl="0" marL="0" rtl="0" algn="l">
                        <a:spcBef>
                          <a:spcPts val="0"/>
                        </a:spcBef>
                        <a:spcAft>
                          <a:spcPts val="0"/>
                        </a:spcAft>
                        <a:buNone/>
                      </a:pPr>
                      <a:r>
                        <a:rPr b="1" lang="en-GB" sz="1100">
                          <a:latin typeface="Calibri"/>
                          <a:ea typeface="Calibri"/>
                          <a:cs typeface="Calibri"/>
                          <a:sym typeface="Calibri"/>
                        </a:rPr>
                        <a:t>Pleasure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English/Maths</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1057650">
                <a:tc>
                  <a:txBody>
                    <a:bodyPr/>
                    <a:lstStyle/>
                    <a:p>
                      <a:pPr indent="0" lvl="0" marL="0" rtl="0" algn="l">
                        <a:spcBef>
                          <a:spcPts val="0"/>
                        </a:spcBef>
                        <a:spcAft>
                          <a:spcPts val="0"/>
                        </a:spcAft>
                        <a:buNone/>
                      </a:pPr>
                      <a:r>
                        <a:rPr b="1" lang="en-GB" sz="1100">
                          <a:latin typeface="Calibri"/>
                          <a:ea typeface="Calibri"/>
                          <a:cs typeface="Calibri"/>
                          <a:sym typeface="Calibri"/>
                        </a:rPr>
                        <a:t>Tues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Spelling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RE</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11:45-12:30</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Library</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12:30-12:45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PE</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en-GB" sz="1100">
                          <a:latin typeface="Calibri"/>
                          <a:ea typeface="Calibri"/>
                          <a:cs typeface="Calibri"/>
                          <a:sym typeface="Calibri"/>
                        </a:rPr>
                        <a:t>Wed</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Singing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Music</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History/</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Geography</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en-GB" sz="1100">
                          <a:latin typeface="Calibri"/>
                          <a:ea typeface="Calibri"/>
                          <a:cs typeface="Calibri"/>
                          <a:sym typeface="Calibri"/>
                        </a:rPr>
                        <a:t>Thurs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Marking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home learning</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Phase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Timetables</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Science</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en-GB" sz="1100">
                          <a:latin typeface="Calibri"/>
                          <a:ea typeface="Calibri"/>
                          <a:cs typeface="Calibri"/>
                          <a:sym typeface="Calibri"/>
                        </a:rPr>
                        <a:t>Fri</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en-GB"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en-GB"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en-GB" sz="1100">
                          <a:latin typeface="Calibri"/>
                          <a:ea typeface="Calibri"/>
                          <a:cs typeface="Calibri"/>
                          <a:sym typeface="Calibri"/>
                        </a:rPr>
                        <a:t>Spanish</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Spelling Test</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en-GB"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en-GB"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Handwriting</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en-GB" sz="1100">
                          <a:latin typeface="Calibri"/>
                          <a:ea typeface="Calibri"/>
                          <a:cs typeface="Calibri"/>
                          <a:sym typeface="Calibri"/>
                        </a:rPr>
                        <a:t>DT/ART</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en-GB"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3"/>
          <p:cNvSpPr txBox="1"/>
          <p:nvPr>
            <p:ph type="title"/>
          </p:nvPr>
        </p:nvSpPr>
        <p:spPr>
          <a:xfrm>
            <a:off x="3549831" y="100814"/>
            <a:ext cx="50923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Lunchtime</a:t>
            </a:r>
            <a:endParaRPr>
              <a:latin typeface="Arial Black"/>
              <a:ea typeface="Arial Black"/>
              <a:cs typeface="Arial Black"/>
              <a:sym typeface="Arial Black"/>
            </a:endParaRPr>
          </a:p>
        </p:txBody>
      </p:sp>
      <p:sp>
        <p:nvSpPr>
          <p:cNvPr id="181" name="Google Shape;181;p23"/>
          <p:cNvSpPr txBox="1"/>
          <p:nvPr>
            <p:ph idx="1" type="body"/>
          </p:nvPr>
        </p:nvSpPr>
        <p:spPr>
          <a:xfrm>
            <a:off x="707571" y="1554480"/>
            <a:ext cx="10813869" cy="5055326"/>
          </a:xfrm>
          <a:prstGeom prst="rect">
            <a:avLst/>
          </a:prstGeom>
          <a:noFill/>
          <a:ln>
            <a:noFill/>
          </a:ln>
        </p:spPr>
        <p:txBody>
          <a:bodyPr anchorCtr="0" anchor="t" bIns="45700" lIns="91425" spcFirstLastPara="1" rIns="91425" wrap="square" tIns="45700">
            <a:normAutofit/>
          </a:bodyPr>
          <a:lstStyle/>
          <a:p>
            <a:pPr indent="-292100" lvl="0" marL="228600" rtl="0" algn="l">
              <a:spcBef>
                <a:spcPts val="0"/>
              </a:spcBef>
              <a:spcAft>
                <a:spcPts val="0"/>
              </a:spcAft>
              <a:buSzPts val="2800"/>
              <a:buChar char="•"/>
            </a:pPr>
            <a:r>
              <a:rPr lang="en-GB"/>
              <a:t>Lunchtime is 1 hour long</a:t>
            </a:r>
            <a:endParaRPr/>
          </a:p>
          <a:p>
            <a:pPr indent="-292100" lvl="0" marL="228600" rtl="0" algn="l">
              <a:spcBef>
                <a:spcPts val="1000"/>
              </a:spcBef>
              <a:spcAft>
                <a:spcPts val="0"/>
              </a:spcAft>
              <a:buSzPts val="2800"/>
              <a:buChar char="•"/>
            </a:pPr>
            <a:r>
              <a:rPr lang="en-GB"/>
              <a:t>All lunches are selected on school grid </a:t>
            </a:r>
            <a:endParaRPr/>
          </a:p>
          <a:p>
            <a:pPr indent="-292100" lvl="0" marL="228600" rtl="0" algn="l">
              <a:spcBef>
                <a:spcPts val="1000"/>
              </a:spcBef>
              <a:spcAft>
                <a:spcPts val="0"/>
              </a:spcAft>
              <a:buSzPts val="2800"/>
              <a:buChar char="•"/>
            </a:pPr>
            <a:r>
              <a:rPr lang="en-GB"/>
              <a:t>Nut free school</a:t>
            </a:r>
            <a:endParaRPr/>
          </a:p>
          <a:p>
            <a:pPr indent="-292100" lvl="0" marL="228600" rtl="0" algn="l">
              <a:spcBef>
                <a:spcPts val="1000"/>
              </a:spcBef>
              <a:spcAft>
                <a:spcPts val="0"/>
              </a:spcAft>
              <a:buSzPts val="2800"/>
              <a:buChar char="•"/>
            </a:pPr>
            <a:r>
              <a:rPr lang="en-GB"/>
              <a:t>Healthy packed lunch is encouraged (No sweets, fizzy drinks and nut free)</a:t>
            </a:r>
            <a:endParaRPr/>
          </a:p>
          <a:p>
            <a:pPr indent="-292100" lvl="0" marL="228600" rtl="0" algn="l">
              <a:spcBef>
                <a:spcPts val="1000"/>
              </a:spcBef>
              <a:spcAft>
                <a:spcPts val="0"/>
              </a:spcAft>
              <a:buSzPts val="2800"/>
              <a:buChar char="•"/>
            </a:pPr>
            <a:r>
              <a:rPr lang="en-GB"/>
              <a:t>We will have a range of activities at lunch time: social club, film club, origami, mud kitchen, small world, bikes, scooters, den building etc</a:t>
            </a:r>
            <a:endParaRPr/>
          </a:p>
          <a:p>
            <a:pPr indent="-292100" lvl="0" marL="228600" rtl="0" algn="l">
              <a:spcBef>
                <a:spcPts val="1000"/>
              </a:spcBef>
              <a:spcAft>
                <a:spcPts val="0"/>
              </a:spcAft>
              <a:buSzPts val="2800"/>
              <a:buChar char="•"/>
            </a:pPr>
            <a:r>
              <a:rPr lang="en-GB"/>
              <a:t>Children need a snack for break time - fruit or vegetables only </a:t>
            </a:r>
            <a:endParaRPr/>
          </a:p>
          <a:p>
            <a:pPr indent="-292100" lvl="0" marL="228600" rtl="0" algn="l">
              <a:spcBef>
                <a:spcPts val="1000"/>
              </a:spcBef>
              <a:spcAft>
                <a:spcPts val="0"/>
              </a:spcAft>
              <a:buSzPts val="2800"/>
              <a:buChar char="•"/>
            </a:pPr>
            <a:r>
              <a:rPr lang="en-GB"/>
              <a:t>Milk can be ordered and paid for online – speak to the office</a:t>
            </a:r>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pic>
        <p:nvPicPr>
          <p:cNvPr descr="N:\Brookland Logo.png" id="182" name="Google Shape;182;p23"/>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83" name="Google Shape;183;p23"/>
          <p:cNvPicPr preferRelativeResize="0"/>
          <p:nvPr/>
        </p:nvPicPr>
        <p:blipFill rotWithShape="1">
          <a:blip r:embed="rId3">
            <a:alphaModFix/>
          </a:blip>
          <a:srcRect b="0" l="0" r="0" t="0"/>
          <a:stretch/>
        </p:blipFill>
        <p:spPr>
          <a:xfrm>
            <a:off x="10857071" y="165321"/>
            <a:ext cx="993457" cy="10228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4"/>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End of day</a:t>
            </a:r>
            <a:endParaRPr>
              <a:latin typeface="Arial Black"/>
              <a:ea typeface="Arial Black"/>
              <a:cs typeface="Arial Black"/>
              <a:sym typeface="Arial Black"/>
            </a:endParaRPr>
          </a:p>
        </p:txBody>
      </p:sp>
      <p:sp>
        <p:nvSpPr>
          <p:cNvPr id="189" name="Google Shape;189;p24"/>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All classes keep a list of adults whom you have authorised to collect your child – if this needs updated, please email the office</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will not let a child go with anyone who is not on the list, unless you have notified the office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If you authorise your child to be a ‘walker’ they will be released from the classroom door to meet you at the area you have decided with them</a:t>
            </a:r>
            <a:endParaRPr/>
          </a:p>
        </p:txBody>
      </p:sp>
      <p:pic>
        <p:nvPicPr>
          <p:cNvPr descr="N:\Brookland Logo.png" id="190" name="Google Shape;190;p2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91" name="Google Shape;191;p24"/>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5"/>
          <p:cNvSpPr txBox="1"/>
          <p:nvPr>
            <p:ph type="title"/>
          </p:nvPr>
        </p:nvSpPr>
        <p:spPr>
          <a:xfrm>
            <a:off x="1332412" y="208370"/>
            <a:ext cx="9522822" cy="100980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a:latin typeface="Arial Black"/>
                <a:ea typeface="Arial Black"/>
                <a:cs typeface="Arial Black"/>
                <a:sym typeface="Arial Black"/>
              </a:rPr>
              <a:t>Whole School </a:t>
            </a:r>
            <a:br>
              <a:rPr lang="en-GB">
                <a:latin typeface="Arial Black"/>
                <a:ea typeface="Arial Black"/>
                <a:cs typeface="Arial Black"/>
                <a:sym typeface="Arial Black"/>
              </a:rPr>
            </a:br>
            <a:r>
              <a:rPr lang="en-GB">
                <a:latin typeface="Arial Black"/>
                <a:ea typeface="Arial Black"/>
                <a:cs typeface="Arial Black"/>
                <a:sym typeface="Arial Black"/>
              </a:rPr>
              <a:t>Positive Behaviour System</a:t>
            </a:r>
            <a:endParaRPr>
              <a:latin typeface="Arial Black"/>
              <a:ea typeface="Arial Black"/>
              <a:cs typeface="Arial Black"/>
              <a:sym typeface="Arial Black"/>
            </a:endParaRPr>
          </a:p>
        </p:txBody>
      </p:sp>
      <p:sp>
        <p:nvSpPr>
          <p:cNvPr id="197" name="Google Shape;197;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GB"/>
              <a:t>4 houses: Amber, Emerald, Ruby and Sapphire</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Children who show the Brookland Values (kind, respectful, best) will be recognized with a house point</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House points are counted each week and then collated to find the winning team for the term. </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Weekly Headteacher’s Award for: Being Kind, Being Respectful/Rights Respecting, Being the Best that you can be and the Risk Taker Award</a:t>
            </a:r>
            <a:endParaRPr/>
          </a:p>
        </p:txBody>
      </p:sp>
      <p:pic>
        <p:nvPicPr>
          <p:cNvPr descr="N:\Brookland Logo.png" id="198" name="Google Shape;198;p2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199" name="Google Shape;199;p25"/>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6"/>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05" name="Google Shape;205;p26"/>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06" name="Google Shape;206;p26"/>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07" name="Google Shape;207;p26"/>
          <p:cNvPicPr preferRelativeResize="0"/>
          <p:nvPr/>
        </p:nvPicPr>
        <p:blipFill>
          <a:blip r:embed="rId4">
            <a:alphaModFix/>
          </a:blip>
          <a:stretch>
            <a:fillRect/>
          </a:stretch>
        </p:blipFill>
        <p:spPr>
          <a:xfrm>
            <a:off x="1052888" y="998300"/>
            <a:ext cx="10086225" cy="56747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7"/>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13" name="Google Shape;213;p27"/>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14" name="Google Shape;214;p27"/>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15" name="Google Shape;215;p27"/>
          <p:cNvPicPr preferRelativeResize="0"/>
          <p:nvPr/>
        </p:nvPicPr>
        <p:blipFill>
          <a:blip r:embed="rId4">
            <a:alphaModFix/>
          </a:blip>
          <a:stretch>
            <a:fillRect/>
          </a:stretch>
        </p:blipFill>
        <p:spPr>
          <a:xfrm>
            <a:off x="1087325" y="1000625"/>
            <a:ext cx="9679636" cy="577563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8"/>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21" name="Google Shape;221;p28"/>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22" name="Google Shape;222;p28"/>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23" name="Google Shape;223;p28"/>
          <p:cNvPicPr preferRelativeResize="0"/>
          <p:nvPr/>
        </p:nvPicPr>
        <p:blipFill>
          <a:blip r:embed="rId4">
            <a:alphaModFix/>
          </a:blip>
          <a:stretch>
            <a:fillRect/>
          </a:stretch>
        </p:blipFill>
        <p:spPr>
          <a:xfrm>
            <a:off x="1162600" y="1012525"/>
            <a:ext cx="10275351" cy="56747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9"/>
          <p:cNvSpPr txBox="1"/>
          <p:nvPr>
            <p:ph type="title"/>
          </p:nvPr>
        </p:nvSpPr>
        <p:spPr>
          <a:xfrm>
            <a:off x="838200" y="365126"/>
            <a:ext cx="10515600" cy="10848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Curriculum</a:t>
            </a:r>
            <a:endParaRPr b="1">
              <a:latin typeface="Arial Black"/>
              <a:ea typeface="Arial Black"/>
              <a:cs typeface="Arial Black"/>
              <a:sym typeface="Arial Black"/>
            </a:endParaRPr>
          </a:p>
        </p:txBody>
      </p:sp>
      <p:sp>
        <p:nvSpPr>
          <p:cNvPr id="229" name="Google Shape;229;p29"/>
          <p:cNvSpPr txBox="1"/>
          <p:nvPr>
            <p:ph idx="1" type="body"/>
          </p:nvPr>
        </p:nvSpPr>
        <p:spPr>
          <a:xfrm>
            <a:off x="838200" y="1387996"/>
            <a:ext cx="10515600" cy="531325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W</a:t>
            </a:r>
            <a:r>
              <a:rPr lang="en-GB">
                <a:solidFill>
                  <a:schemeClr val="dk1"/>
                </a:solidFill>
              </a:rPr>
              <a:t>e teach a broad and balanced curriculum covering all areas of the National Curriculum.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In Year 4, over 2 weeks, we teach </a:t>
            </a:r>
            <a:r>
              <a:rPr lang="en-GB"/>
              <a:t>8</a:t>
            </a:r>
            <a:r>
              <a:rPr lang="en-GB">
                <a:solidFill>
                  <a:schemeClr val="dk1"/>
                </a:solidFill>
              </a:rPr>
              <a:t> maths and </a:t>
            </a:r>
            <a:r>
              <a:rPr lang="en-GB"/>
              <a:t>8</a:t>
            </a:r>
            <a:r>
              <a:rPr lang="en-GB">
                <a:solidFill>
                  <a:schemeClr val="dk1"/>
                </a:solidFill>
              </a:rPr>
              <a:t> English lessons. Guided Reading is taught 4 times a week. Spelling and handwriting are taught separately.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There are 2 PE lessons a week – </a:t>
            </a:r>
            <a:r>
              <a:rPr lang="en-GB"/>
              <a:t>Monday</a:t>
            </a:r>
            <a:r>
              <a:rPr lang="en-GB">
                <a:solidFill>
                  <a:schemeClr val="dk1"/>
                </a:solidFill>
              </a:rPr>
              <a:t> and T</a:t>
            </a:r>
            <a:r>
              <a:rPr lang="en-GB"/>
              <a:t>ues</a:t>
            </a:r>
            <a:r>
              <a:rPr lang="en-GB">
                <a:solidFill>
                  <a:schemeClr val="dk1"/>
                </a:solidFill>
              </a:rPr>
              <a:t>day</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will also have weekly lessons in Science, RE, PSHE, Music, Computing, History/Geography, Spanish, Art/DT</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may have ‘intervention’ sessions to help them catch up or to give extra support.  These are small group or individual sessions, which usually take place in the afternoon.</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30" name="Google Shape;230;p2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31" name="Google Shape;231;p29"/>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30"/>
          <p:cNvSpPr txBox="1"/>
          <p:nvPr>
            <p:ph type="title"/>
          </p:nvPr>
        </p:nvSpPr>
        <p:spPr>
          <a:xfrm>
            <a:off x="143700" y="158300"/>
            <a:ext cx="11756700" cy="9243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37" name="Google Shape;237;p30"/>
          <p:cNvSpPr txBox="1"/>
          <p:nvPr/>
        </p:nvSpPr>
        <p:spPr>
          <a:xfrm>
            <a:off x="1510572" y="6113417"/>
            <a:ext cx="10175966"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38" name="Google Shape;238;p30"/>
          <p:cNvPicPr preferRelativeResize="0"/>
          <p:nvPr/>
        </p:nvPicPr>
        <p:blipFill>
          <a:blip r:embed="rId3">
            <a:alphaModFix/>
          </a:blip>
          <a:stretch>
            <a:fillRect/>
          </a:stretch>
        </p:blipFill>
        <p:spPr>
          <a:xfrm>
            <a:off x="4219575" y="1192300"/>
            <a:ext cx="3752850" cy="46291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1"/>
          <p:cNvSpPr txBox="1"/>
          <p:nvPr>
            <p:ph type="title"/>
          </p:nvPr>
        </p:nvSpPr>
        <p:spPr>
          <a:xfrm>
            <a:off x="838200" y="18224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Work in books - Marking and presentation</a:t>
            </a:r>
            <a:endParaRPr b="1">
              <a:latin typeface="Arial Black"/>
              <a:ea typeface="Arial Black"/>
              <a:cs typeface="Arial Black"/>
              <a:sym typeface="Arial Black"/>
            </a:endParaRPr>
          </a:p>
        </p:txBody>
      </p:sp>
      <p:sp>
        <p:nvSpPr>
          <p:cNvPr id="244" name="Google Shape;244;p31"/>
          <p:cNvSpPr txBox="1"/>
          <p:nvPr>
            <p:ph idx="1" type="body"/>
          </p:nvPr>
        </p:nvSpPr>
        <p:spPr>
          <a:xfrm>
            <a:off x="701040" y="1507808"/>
            <a:ext cx="10789920" cy="49249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highlight in pink to show that your child has met the learning objective.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personalised verbal feedback to the children during lessons.</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use green pen to show children where they need to correct spellings or punctuation.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‘next steps’ in green pen, for children to respond to in </a:t>
            </a:r>
            <a:r>
              <a:rPr lang="en-GB"/>
              <a:t>purple</a:t>
            </a:r>
            <a:r>
              <a:rPr lang="en-GB">
                <a:solidFill>
                  <a:schemeClr val="dk1"/>
                </a:solidFill>
              </a:rPr>
              <a:t> pen.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use </a:t>
            </a:r>
            <a:r>
              <a:rPr lang="en-GB"/>
              <a:t>purple</a:t>
            </a:r>
            <a:r>
              <a:rPr lang="en-GB">
                <a:solidFill>
                  <a:schemeClr val="dk1"/>
                </a:solidFill>
              </a:rPr>
              <a:t> pen to edit their own work.</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will be taught to write in blue handwriting pen in a cursive style.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Neat presentation is taught and expected in all written work.</a:t>
            </a:r>
            <a:endParaRPr/>
          </a:p>
          <a:p>
            <a:pPr indent="-64135" lvl="0" marL="228600" rtl="0" algn="l">
              <a:lnSpc>
                <a:spcPct val="90000"/>
              </a:lnSpc>
              <a:spcBef>
                <a:spcPts val="1000"/>
              </a:spcBef>
              <a:spcAft>
                <a:spcPts val="0"/>
              </a:spcAft>
              <a:buClr>
                <a:schemeClr val="dk1"/>
              </a:buClr>
              <a:buSzPct val="100000"/>
              <a:buFont typeface="Calibri"/>
              <a:buNone/>
            </a:pPr>
            <a:r>
              <a:t/>
            </a:r>
            <a:endParaRPr>
              <a:solidFill>
                <a:schemeClr val="dk1"/>
              </a:solidFill>
            </a:endParaRPr>
          </a:p>
        </p:txBody>
      </p:sp>
      <p:pic>
        <p:nvPicPr>
          <p:cNvPr descr="N:\Brookland Logo.png" id="245" name="Google Shape;245;p31"/>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46" name="Google Shape;246;p31"/>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2"/>
          <p:cNvSpPr txBox="1"/>
          <p:nvPr>
            <p:ph type="title"/>
          </p:nvPr>
        </p:nvSpPr>
        <p:spPr>
          <a:xfrm>
            <a:off x="3922123" y="221434"/>
            <a:ext cx="43477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Equipment</a:t>
            </a:r>
            <a:endParaRPr>
              <a:latin typeface="Arial Black"/>
              <a:ea typeface="Arial Black"/>
              <a:cs typeface="Arial Black"/>
              <a:sym typeface="Arial Black"/>
            </a:endParaRPr>
          </a:p>
        </p:txBody>
      </p:sp>
      <p:sp>
        <p:nvSpPr>
          <p:cNvPr id="252" name="Google Shape;252;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a:t>School bag</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Water bottle – named - only water</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Stationery – we provide everything your child needs but they are welcome to bring in their own stationery – but no big ‘smiggle’ type pencil cases please</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No toys/cards to school.</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Year 4 children should not bring mobile phones to school</a:t>
            </a:r>
            <a:endParaRPr/>
          </a:p>
          <a:p>
            <a:pPr indent="-64135" lvl="0" marL="228600" rtl="0" algn="l">
              <a:lnSpc>
                <a:spcPct val="90000"/>
              </a:lnSpc>
              <a:spcBef>
                <a:spcPts val="1000"/>
              </a:spcBef>
              <a:spcAft>
                <a:spcPts val="0"/>
              </a:spcAft>
              <a:buClr>
                <a:schemeClr val="dk1"/>
              </a:buClr>
              <a:buSzPct val="100000"/>
              <a:buNone/>
            </a:pPr>
            <a:r>
              <a:t/>
            </a:r>
            <a:endParaRPr/>
          </a:p>
        </p:txBody>
      </p:sp>
      <p:pic>
        <p:nvPicPr>
          <p:cNvPr descr="N:\Brookland Logo.png" id="253" name="Google Shape;253;p3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54" name="Google Shape;254;p32"/>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3"/>
          <p:cNvSpPr txBox="1"/>
          <p:nvPr>
            <p:ph type="title"/>
          </p:nvPr>
        </p:nvSpPr>
        <p:spPr>
          <a:xfrm>
            <a:off x="3275511" y="208370"/>
            <a:ext cx="564097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Home Learning</a:t>
            </a:r>
            <a:endParaRPr>
              <a:latin typeface="Arial Black"/>
              <a:ea typeface="Arial Black"/>
              <a:cs typeface="Arial Black"/>
              <a:sym typeface="Arial Black"/>
            </a:endParaRPr>
          </a:p>
        </p:txBody>
      </p:sp>
      <p:sp>
        <p:nvSpPr>
          <p:cNvPr id="260" name="Google Shape;260;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90000"/>
              </a:lnSpc>
              <a:spcBef>
                <a:spcPts val="0"/>
              </a:spcBef>
              <a:spcAft>
                <a:spcPts val="0"/>
              </a:spcAft>
              <a:buClr>
                <a:schemeClr val="dk1"/>
              </a:buClr>
              <a:buSzPct val="100000"/>
              <a:buChar char="•"/>
            </a:pPr>
            <a:r>
              <a:rPr lang="en-GB"/>
              <a:t>Weekly home learning will be emailed home every Friday, along with Mr Pugh’s weekly newsletter.</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The first set of home learning will start to be set from Friday 12</a:t>
            </a:r>
            <a:r>
              <a:rPr baseline="30000" lang="en-GB"/>
              <a:t>th</a:t>
            </a:r>
            <a:r>
              <a:rPr lang="en-GB"/>
              <a:t> September.</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Weekly – reading, spag/spelling and maths. All home learning is expected to be completed by the following Thursday. (further details in the next few slides)</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Termly – homework menu which links to the foundation subjects - Children will be given a range of homework activities from which they can choose which tasks to complete. Children are accepted to complete a minimum of 2 tasks but can complete as many as they like</a:t>
            </a:r>
            <a:endParaRPr/>
          </a:p>
        </p:txBody>
      </p:sp>
      <p:pic>
        <p:nvPicPr>
          <p:cNvPr descr="N:\Brookland Logo.png" id="261" name="Google Shape;261;p33"/>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62" name="Google Shape;262;p33"/>
          <p:cNvPicPr preferRelativeResize="0"/>
          <p:nvPr/>
        </p:nvPicPr>
        <p:blipFill rotWithShape="1">
          <a:blip r:embed="rId3">
            <a:alphaModFix/>
          </a:blip>
          <a:srcRect b="0" l="0" r="0" t="0"/>
          <a:stretch/>
        </p:blipFill>
        <p:spPr>
          <a:xfrm>
            <a:off x="10990216" y="208370"/>
            <a:ext cx="993457" cy="102287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4"/>
          <p:cNvSpPr txBox="1"/>
          <p:nvPr>
            <p:ph type="title"/>
          </p:nvPr>
        </p:nvSpPr>
        <p:spPr>
          <a:xfrm>
            <a:off x="889782" y="130629"/>
            <a:ext cx="10515600" cy="10058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 Reading</a:t>
            </a:r>
            <a:endParaRPr b="1">
              <a:latin typeface="Arial Black"/>
              <a:ea typeface="Arial Black"/>
              <a:cs typeface="Arial Black"/>
              <a:sym typeface="Arial Black"/>
            </a:endParaRPr>
          </a:p>
        </p:txBody>
      </p:sp>
      <p:sp>
        <p:nvSpPr>
          <p:cNvPr id="268" name="Google Shape;268;p34"/>
          <p:cNvSpPr txBox="1"/>
          <p:nvPr>
            <p:ph idx="1" type="body"/>
          </p:nvPr>
        </p:nvSpPr>
        <p:spPr>
          <a:xfrm>
            <a:off x="208325" y="1436914"/>
            <a:ext cx="11822565" cy="5172892"/>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a:t>R</a:t>
            </a:r>
            <a:r>
              <a:rPr lang="en-GB">
                <a:solidFill>
                  <a:schemeClr val="dk1"/>
                </a:solidFill>
              </a:rPr>
              <a:t>eading at home is an expectation </a:t>
            </a:r>
            <a:r>
              <a:rPr lang="en-GB">
                <a:solidFill>
                  <a:srgbClr val="FF0000"/>
                </a:solidFill>
              </a:rPr>
              <a:t>(at least three times a week) </a:t>
            </a:r>
            <a:r>
              <a:rPr lang="en-GB">
                <a:solidFill>
                  <a:schemeClr val="dk1"/>
                </a:solidFill>
              </a:rPr>
              <a:t>- A minimum of 10 minutes per reading day</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All children will be given a readin</a:t>
            </a:r>
            <a:r>
              <a:rPr lang="en-GB"/>
              <a:t>g record by Friday. </a:t>
            </a:r>
            <a:r>
              <a:rPr lang="en-GB">
                <a:solidFill>
                  <a:schemeClr val="dk1"/>
                </a:solidFill>
              </a:rPr>
              <a:t>This should come back and forth to school every day along with your child's current reading book. </a:t>
            </a:r>
            <a:endParaRPr>
              <a:solidFill>
                <a:schemeClr val="dk1"/>
              </a:solidFill>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Your child’s reading record will be checked every </a:t>
            </a:r>
            <a:r>
              <a:rPr lang="en-GB"/>
              <a:t>Wednes</a:t>
            </a:r>
            <a:r>
              <a:rPr lang="en-GB">
                <a:solidFill>
                  <a:schemeClr val="dk1"/>
                </a:solidFill>
              </a:rPr>
              <a:t>day and this is when books will be changed if needed.</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Please sign the reading record every time you hear your children read.</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rgbClr val="000099"/>
              </a:buClr>
              <a:buSzPct val="100000"/>
              <a:buChar char="•"/>
            </a:pPr>
            <a:r>
              <a:rPr i="1" lang="en-GB">
                <a:solidFill>
                  <a:srgbClr val="000099"/>
                </a:solidFill>
              </a:rPr>
              <a:t>Note – when you receive your child’s reading record, on the inside cover will be the </a:t>
            </a:r>
            <a:r>
              <a:rPr i="1" lang="en-GB">
                <a:solidFill>
                  <a:srgbClr val="000099"/>
                </a:solidFill>
              </a:rPr>
              <a:t>login</a:t>
            </a:r>
            <a:r>
              <a:rPr i="1" lang="en-GB">
                <a:solidFill>
                  <a:srgbClr val="000099"/>
                </a:solidFill>
              </a:rPr>
              <a:t> details for purple mash, Times tables rock stars and google classroom. The children may need these details for some of the home learning that is set.</a:t>
            </a:r>
            <a:endParaRPr/>
          </a:p>
        </p:txBody>
      </p:sp>
      <p:pic>
        <p:nvPicPr>
          <p:cNvPr descr="N:\Brookland Logo.png" id="269" name="Google Shape;269;p34"/>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70" name="Google Shape;270;p34"/>
          <p:cNvPicPr preferRelativeResize="0"/>
          <p:nvPr/>
        </p:nvPicPr>
        <p:blipFill rotWithShape="1">
          <a:blip r:embed="rId3">
            <a:alphaModFix/>
          </a:blip>
          <a:srcRect b="0" l="0" r="0" t="0"/>
          <a:stretch/>
        </p:blipFill>
        <p:spPr>
          <a:xfrm>
            <a:off x="10908653" y="217372"/>
            <a:ext cx="993457" cy="102287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5"/>
          <p:cNvSpPr txBox="1"/>
          <p:nvPr>
            <p:ph type="title"/>
          </p:nvPr>
        </p:nvSpPr>
        <p:spPr>
          <a:xfrm>
            <a:off x="837935" y="143691"/>
            <a:ext cx="10515600" cy="7445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 Spelling</a:t>
            </a:r>
            <a:endParaRPr b="1">
              <a:latin typeface="Arial Black"/>
              <a:ea typeface="Arial Black"/>
              <a:cs typeface="Arial Black"/>
              <a:sym typeface="Arial Black"/>
            </a:endParaRPr>
          </a:p>
        </p:txBody>
      </p:sp>
      <p:sp>
        <p:nvSpPr>
          <p:cNvPr id="276" name="Google Shape;276;p35"/>
          <p:cNvSpPr txBox="1"/>
          <p:nvPr>
            <p:ph idx="1" type="body"/>
          </p:nvPr>
        </p:nvSpPr>
        <p:spPr>
          <a:xfrm>
            <a:off x="212489" y="1408780"/>
            <a:ext cx="11755339" cy="5161838"/>
          </a:xfrm>
          <a:prstGeom prst="rect">
            <a:avLst/>
          </a:prstGeom>
          <a:noFill/>
          <a:ln>
            <a:noFill/>
          </a:ln>
        </p:spPr>
        <p:txBody>
          <a:bodyPr anchorCtr="0" anchor="t" bIns="45700" lIns="91425" spcFirstLastPara="1" rIns="91425" wrap="square" tIns="45700">
            <a:normAutofit fontScale="77500" lnSpcReduction="20000"/>
          </a:bodyPr>
          <a:lstStyle/>
          <a:p>
            <a:pPr indent="-215265" lvl="0" marL="228600" rtl="0" algn="l">
              <a:lnSpc>
                <a:spcPct val="90000"/>
              </a:lnSpc>
              <a:spcBef>
                <a:spcPts val="0"/>
              </a:spcBef>
              <a:spcAft>
                <a:spcPts val="0"/>
              </a:spcAft>
              <a:buClr>
                <a:schemeClr val="dk1"/>
              </a:buClr>
              <a:buSzPct val="100000"/>
              <a:buChar char="•"/>
            </a:pPr>
            <a:r>
              <a:rPr lang="en-GB">
                <a:solidFill>
                  <a:schemeClr val="dk1"/>
                </a:solidFill>
              </a:rPr>
              <a:t>Spellings </a:t>
            </a:r>
            <a:r>
              <a:rPr lang="en-GB"/>
              <a:t>is not</a:t>
            </a:r>
            <a:r>
              <a:rPr lang="en-GB">
                <a:solidFill>
                  <a:schemeClr val="dk1"/>
                </a:solidFill>
              </a:rPr>
              <a:t> taught through memorised lists</a:t>
            </a:r>
            <a:endParaRPr/>
          </a:p>
          <a:p>
            <a:pPr indent="-215265" lvl="0" marL="228600" rtl="0" algn="l">
              <a:lnSpc>
                <a:spcPct val="90000"/>
              </a:lnSpc>
              <a:spcBef>
                <a:spcPts val="1000"/>
              </a:spcBef>
              <a:spcAft>
                <a:spcPts val="0"/>
              </a:spcAft>
              <a:buClr>
                <a:schemeClr val="dk1"/>
              </a:buClr>
              <a:buSzPct val="100000"/>
              <a:buChar char="•"/>
            </a:pPr>
            <a:r>
              <a:rPr lang="en-GB">
                <a:solidFill>
                  <a:schemeClr val="dk1"/>
                </a:solidFill>
              </a:rPr>
              <a:t>Children will be given a weekly pattern or principle to explore</a:t>
            </a:r>
            <a:endParaRPr/>
          </a:p>
          <a:p>
            <a:pPr indent="-215265" lvl="0" marL="228600" rtl="0" algn="l">
              <a:lnSpc>
                <a:spcPct val="90000"/>
              </a:lnSpc>
              <a:spcBef>
                <a:spcPts val="1000"/>
              </a:spcBef>
              <a:spcAft>
                <a:spcPts val="0"/>
              </a:spcAft>
              <a:buClr>
                <a:schemeClr val="dk1"/>
              </a:buClr>
              <a:buSzPct val="100000"/>
              <a:buChar char="•"/>
            </a:pPr>
            <a:r>
              <a:rPr lang="en-GB">
                <a:solidFill>
                  <a:schemeClr val="dk1"/>
                </a:solidFill>
              </a:rPr>
              <a:t>They will use the pattern or principle to enable them to spell any word that conforms to the principle.</a:t>
            </a:r>
            <a:endParaRPr>
              <a:solidFill>
                <a:schemeClr val="dk1"/>
              </a:solidFill>
            </a:endParaRPr>
          </a:p>
          <a:p>
            <a:pPr indent="-166052" lvl="0" marL="228600" rtl="0" algn="l">
              <a:lnSpc>
                <a:spcPct val="90000"/>
              </a:lnSpc>
              <a:spcBef>
                <a:spcPts val="1000"/>
              </a:spcBef>
              <a:spcAft>
                <a:spcPts val="0"/>
              </a:spcAft>
              <a:buSzPct val="64285"/>
              <a:buChar char="•"/>
            </a:pPr>
            <a:r>
              <a:rPr lang="en-GB"/>
              <a:t>We will also set learning from the CGP Spag book</a:t>
            </a:r>
            <a:endParaRPr/>
          </a:p>
          <a:p>
            <a:pPr indent="-77470" lvl="0" marL="228600" rtl="0" algn="l">
              <a:lnSpc>
                <a:spcPct val="90000"/>
              </a:lnSpc>
              <a:spcBef>
                <a:spcPts val="1000"/>
              </a:spcBef>
              <a:spcAft>
                <a:spcPts val="0"/>
              </a:spcAft>
              <a:buClr>
                <a:schemeClr val="dk1"/>
              </a:buClr>
              <a:buSzPct val="100000"/>
              <a:buNone/>
            </a:pPr>
            <a:r>
              <a:t/>
            </a:r>
            <a:endParaRPr>
              <a:solidFill>
                <a:schemeClr val="dk1"/>
              </a:solidFill>
            </a:endParaRPr>
          </a:p>
          <a:p>
            <a:pPr indent="0" lvl="0" marL="0" rtl="0" algn="l">
              <a:lnSpc>
                <a:spcPct val="90000"/>
              </a:lnSpc>
              <a:spcBef>
                <a:spcPts val="1000"/>
              </a:spcBef>
              <a:spcAft>
                <a:spcPts val="0"/>
              </a:spcAft>
              <a:buClr>
                <a:schemeClr val="dk1"/>
              </a:buClr>
              <a:buSzPct val="100000"/>
              <a:buNone/>
            </a:pPr>
            <a:r>
              <a:rPr b="1" lang="en-GB">
                <a:solidFill>
                  <a:schemeClr val="dk1"/>
                </a:solidFill>
              </a:rPr>
              <a:t>For example</a:t>
            </a:r>
            <a:endParaRPr/>
          </a:p>
          <a:p>
            <a:pPr indent="0" lvl="0" marL="0" rtl="0" algn="l">
              <a:lnSpc>
                <a:spcPct val="90000"/>
              </a:lnSpc>
              <a:spcBef>
                <a:spcPts val="1000"/>
              </a:spcBef>
              <a:spcAft>
                <a:spcPts val="0"/>
              </a:spcAft>
              <a:buClr>
                <a:schemeClr val="dk1"/>
              </a:buClr>
              <a:buSzPct val="100000"/>
              <a:buNone/>
            </a:pPr>
            <a:r>
              <a:rPr lang="en-GB">
                <a:solidFill>
                  <a:schemeClr val="dk1"/>
                </a:solidFill>
              </a:rPr>
              <a:t>Pattern – root words that end in y. </a:t>
            </a:r>
            <a:endParaRPr/>
          </a:p>
          <a:p>
            <a:pPr indent="0" lvl="0" marL="0" rtl="0" algn="l">
              <a:lnSpc>
                <a:spcPct val="90000"/>
              </a:lnSpc>
              <a:spcBef>
                <a:spcPts val="1000"/>
              </a:spcBef>
              <a:spcAft>
                <a:spcPts val="0"/>
              </a:spcAft>
              <a:buClr>
                <a:schemeClr val="dk1"/>
              </a:buClr>
              <a:buSzPct val="100000"/>
              <a:buNone/>
            </a:pPr>
            <a:r>
              <a:rPr lang="en-GB">
                <a:solidFill>
                  <a:schemeClr val="dk1"/>
                </a:solidFill>
              </a:rPr>
              <a:t>Principle: to add a suffix to root words ending in y, we must first change the y to an i.</a:t>
            </a:r>
            <a:endParaRPr/>
          </a:p>
          <a:p>
            <a:pPr indent="0" lvl="0" marL="0" rtl="0" algn="l">
              <a:lnSpc>
                <a:spcPct val="90000"/>
              </a:lnSpc>
              <a:spcBef>
                <a:spcPts val="1000"/>
              </a:spcBef>
              <a:spcAft>
                <a:spcPts val="0"/>
              </a:spcAft>
              <a:buClr>
                <a:schemeClr val="dk1"/>
              </a:buClr>
              <a:buSzPct val="100000"/>
              <a:buNone/>
            </a:pPr>
            <a:r>
              <a:rPr lang="en-GB">
                <a:solidFill>
                  <a:schemeClr val="dk1"/>
                </a:solidFill>
              </a:rPr>
              <a:t>                             Happy – happiness – happily – happier – happiest</a:t>
            </a:r>
            <a:endParaRPr/>
          </a:p>
          <a:p>
            <a:pPr indent="0" lvl="0" marL="0" rtl="0" algn="l">
              <a:lnSpc>
                <a:spcPct val="90000"/>
              </a:lnSpc>
              <a:spcBef>
                <a:spcPts val="1000"/>
              </a:spcBef>
              <a:spcAft>
                <a:spcPts val="0"/>
              </a:spcAft>
              <a:buClr>
                <a:schemeClr val="dk1"/>
              </a:buClr>
              <a:buSzPct val="100000"/>
              <a:buNone/>
            </a:pPr>
            <a:r>
              <a:rPr lang="en-GB">
                <a:solidFill>
                  <a:schemeClr val="dk1"/>
                </a:solidFill>
              </a:rPr>
              <a:t>Exceptions – where this would create a double i such as adding the -ing suffix (flying not fliing)</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a:p>
            <a:pPr indent="-215265" lvl="0" marL="228600" rtl="0" algn="l">
              <a:lnSpc>
                <a:spcPct val="90000"/>
              </a:lnSpc>
              <a:spcBef>
                <a:spcPts val="1000"/>
              </a:spcBef>
              <a:spcAft>
                <a:spcPts val="0"/>
              </a:spcAft>
              <a:buClr>
                <a:schemeClr val="dk1"/>
              </a:buClr>
              <a:buSzPct val="100000"/>
              <a:buChar char="•"/>
            </a:pPr>
            <a:r>
              <a:rPr lang="en-GB">
                <a:solidFill>
                  <a:schemeClr val="dk1"/>
                </a:solidFill>
              </a:rPr>
              <a:t>Spelling tests will be 10 words including ones that conform to the pattern or principle and some common words.</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p:txBody>
      </p:sp>
      <p:pic>
        <p:nvPicPr>
          <p:cNvPr descr="N:\Brookland Logo.png" id="277" name="Google Shape;277;p35"/>
          <p:cNvPicPr preferRelativeResize="0"/>
          <p:nvPr/>
        </p:nvPicPr>
        <p:blipFill rotWithShape="1">
          <a:blip r:embed="rId3">
            <a:alphaModFix/>
          </a:blip>
          <a:srcRect b="0" l="0" r="0" t="0"/>
          <a:stretch/>
        </p:blipFill>
        <p:spPr>
          <a:xfrm>
            <a:off x="212490" y="217372"/>
            <a:ext cx="993457" cy="1022870"/>
          </a:xfrm>
          <a:prstGeom prst="rect">
            <a:avLst/>
          </a:prstGeom>
          <a:noFill/>
          <a:ln>
            <a:noFill/>
          </a:ln>
        </p:spPr>
      </p:pic>
      <p:pic>
        <p:nvPicPr>
          <p:cNvPr descr="N:\Brookland Logo.png" id="278" name="Google Shape;278;p35"/>
          <p:cNvPicPr preferRelativeResize="0"/>
          <p:nvPr/>
        </p:nvPicPr>
        <p:blipFill rotWithShape="1">
          <a:blip r:embed="rId3">
            <a:alphaModFix/>
          </a:blip>
          <a:srcRect b="0" l="0" r="0" t="0"/>
          <a:stretch/>
        </p:blipFill>
        <p:spPr>
          <a:xfrm>
            <a:off x="10974372" y="217372"/>
            <a:ext cx="993457" cy="102287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284" name="Google Shape;284;p36"/>
          <p:cNvPicPr preferRelativeResize="0"/>
          <p:nvPr>
            <p:ph idx="1" type="body"/>
          </p:nvPr>
        </p:nvPicPr>
        <p:blipFill rotWithShape="1">
          <a:blip r:embed="rId3">
            <a:alphaModFix/>
          </a:blip>
          <a:srcRect b="0" l="0" r="0" t="0"/>
          <a:stretch/>
        </p:blipFill>
        <p:spPr>
          <a:xfrm>
            <a:off x="558583" y="365125"/>
            <a:ext cx="11074834" cy="6189163"/>
          </a:xfrm>
          <a:prstGeom prst="rect">
            <a:avLst/>
          </a:prstGeom>
          <a:noFill/>
          <a:ln>
            <a:noFill/>
          </a:ln>
        </p:spPr>
      </p:pic>
      <p:sp>
        <p:nvSpPr>
          <p:cNvPr id="285" name="Google Shape;285;p36"/>
          <p:cNvSpPr/>
          <p:nvPr/>
        </p:nvSpPr>
        <p:spPr>
          <a:xfrm>
            <a:off x="664275" y="513575"/>
            <a:ext cx="10886700" cy="10302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7"/>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 Maths</a:t>
            </a:r>
            <a:endParaRPr b="1">
              <a:latin typeface="Arial Black"/>
              <a:ea typeface="Arial Black"/>
              <a:cs typeface="Arial Black"/>
              <a:sym typeface="Arial Black"/>
            </a:endParaRPr>
          </a:p>
        </p:txBody>
      </p:sp>
      <p:sp>
        <p:nvSpPr>
          <p:cNvPr id="291" name="Google Shape;291;p37"/>
          <p:cNvSpPr txBox="1"/>
          <p:nvPr>
            <p:ph idx="1" type="body"/>
          </p:nvPr>
        </p:nvSpPr>
        <p:spPr>
          <a:xfrm>
            <a:off x="365759" y="1658983"/>
            <a:ext cx="11469189" cy="4517980"/>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a:t>One aspect of maths home learning will be these CGP books. Children will be set a page to complete at home. The CGP book is expected in school on Thursday where we will go through the answers.</a:t>
            </a:r>
            <a:endParaRPr/>
          </a:p>
          <a:p>
            <a:pPr indent="0" lvl="0" marL="0" rtl="0" algn="l">
              <a:lnSpc>
                <a:spcPct val="90000"/>
              </a:lnSpc>
              <a:spcBef>
                <a:spcPts val="1000"/>
              </a:spcBef>
              <a:spcAft>
                <a:spcPts val="0"/>
              </a:spcAft>
              <a:buClr>
                <a:schemeClr val="dk1"/>
              </a:buClr>
              <a:buSzPct val="100000"/>
              <a:buNone/>
            </a:pPr>
            <a:r>
              <a:t/>
            </a:r>
            <a:endParaRPr sz="1600">
              <a:solidFill>
                <a:schemeClr val="dk1"/>
              </a:solidFill>
            </a:endParaRPr>
          </a:p>
          <a:p>
            <a:pPr indent="0" lvl="0" marL="0" rtl="0" algn="l">
              <a:lnSpc>
                <a:spcPct val="90000"/>
              </a:lnSpc>
              <a:spcBef>
                <a:spcPts val="1000"/>
              </a:spcBef>
              <a:spcAft>
                <a:spcPts val="0"/>
              </a:spcAft>
              <a:buClr>
                <a:schemeClr val="dk1"/>
              </a:buClr>
              <a:buSzPct val="100000"/>
              <a:buNone/>
            </a:pPr>
            <a:r>
              <a:rPr b="1" lang="en-GB"/>
              <a:t>Times Tables</a:t>
            </a:r>
            <a:endParaRPr b="1">
              <a:solidFill>
                <a:schemeClr val="dk1"/>
              </a:solidFill>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In Year 4, children are expected to know all their times to 12 x 12.</a:t>
            </a:r>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In Year 4 there is a national Multiplication Check – questions from all tables answered at speed (more info </a:t>
            </a:r>
            <a:r>
              <a:rPr lang="en-GB"/>
              <a:t>in 2 </a:t>
            </a:r>
            <a:r>
              <a:rPr lang="en-GB">
                <a:solidFill>
                  <a:schemeClr val="dk1"/>
                </a:solidFill>
              </a:rPr>
              <a:t>slides)</a:t>
            </a:r>
            <a:endParaRPr/>
          </a:p>
          <a:p>
            <a:pPr indent="-228600" lvl="0" marL="228600" rtl="0" algn="l">
              <a:lnSpc>
                <a:spcPct val="90000"/>
              </a:lnSpc>
              <a:spcBef>
                <a:spcPts val="1000"/>
              </a:spcBef>
              <a:spcAft>
                <a:spcPts val="0"/>
              </a:spcAft>
              <a:buClr>
                <a:schemeClr val="dk1"/>
              </a:buClr>
              <a:buSzPct val="100000"/>
              <a:buChar char="•"/>
            </a:pPr>
            <a:r>
              <a:rPr lang="en-GB">
                <a:solidFill>
                  <a:schemeClr val="dk1"/>
                </a:solidFill>
              </a:rPr>
              <a:t>Please support your child by spending time each week learning and practising times tables</a:t>
            </a:r>
            <a:endParaRPr/>
          </a:p>
          <a:p>
            <a:pPr indent="-228600" lvl="0" marL="228600" rtl="0" algn="l">
              <a:lnSpc>
                <a:spcPct val="90000"/>
              </a:lnSpc>
              <a:spcBef>
                <a:spcPts val="1000"/>
              </a:spcBef>
              <a:spcAft>
                <a:spcPts val="0"/>
              </a:spcAft>
              <a:buClr>
                <a:schemeClr val="dk1"/>
              </a:buClr>
              <a:buSzPct val="100000"/>
              <a:buChar char="•"/>
            </a:pPr>
            <a:r>
              <a:rPr lang="en-GB"/>
              <a:t>Times Tables Rock Stars – We use an online resource to help the children practise their tables. Your child will receive their details and are expected to regularly login to help learn their tables. </a:t>
            </a:r>
            <a:endParaRPr/>
          </a:p>
        </p:txBody>
      </p:sp>
      <p:pic>
        <p:nvPicPr>
          <p:cNvPr descr="N:\Brookland Logo.png" id="292" name="Google Shape;292;p37"/>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93" name="Google Shape;293;p37"/>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8"/>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Menu</a:t>
            </a:r>
            <a:endParaRPr b="1">
              <a:latin typeface="Arial Black"/>
              <a:ea typeface="Arial Black"/>
              <a:cs typeface="Arial Black"/>
              <a:sym typeface="Arial Black"/>
            </a:endParaRPr>
          </a:p>
        </p:txBody>
      </p:sp>
      <p:pic>
        <p:nvPicPr>
          <p:cNvPr descr="N:\Brookland Logo.png" id="299" name="Google Shape;299;p38"/>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00" name="Google Shape;300;p38"/>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pic>
        <p:nvPicPr>
          <p:cNvPr id="301" name="Google Shape;301;p38"/>
          <p:cNvPicPr preferRelativeResize="0"/>
          <p:nvPr/>
        </p:nvPicPr>
        <p:blipFill rotWithShape="1">
          <a:blip r:embed="rId4">
            <a:alphaModFix/>
          </a:blip>
          <a:srcRect b="10982" l="21822" r="22056" t="27232"/>
          <a:stretch/>
        </p:blipFill>
        <p:spPr>
          <a:xfrm>
            <a:off x="1201782" y="1384664"/>
            <a:ext cx="9803675" cy="525552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descr="N:\Brookland Logo.png" id="306" name="Google Shape;306;p3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07" name="Google Shape;307;p39"/>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
        <p:nvSpPr>
          <p:cNvPr id="308" name="Google Shape;308;p39"/>
          <p:cNvSpPr txBox="1"/>
          <p:nvPr/>
        </p:nvSpPr>
        <p:spPr>
          <a:xfrm>
            <a:off x="838200" y="333420"/>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4400"/>
              <a:buFont typeface="Arial Black"/>
              <a:buNone/>
            </a:pPr>
            <a:r>
              <a:rPr b="1" i="0" lang="en-GB" sz="4400" u="none" cap="none" strike="noStrike">
                <a:solidFill>
                  <a:srgbClr val="000000"/>
                </a:solidFill>
                <a:latin typeface="Arial Black"/>
                <a:ea typeface="Arial Black"/>
                <a:cs typeface="Arial Black"/>
                <a:sym typeface="Arial Black"/>
              </a:rPr>
              <a:t>Multiplication Tables Check</a:t>
            </a:r>
            <a:endParaRPr b="1" i="0" sz="4400" u="none" cap="none" strike="noStrike">
              <a:solidFill>
                <a:srgbClr val="000000"/>
              </a:solidFill>
              <a:latin typeface="Arial Black"/>
              <a:ea typeface="Arial Black"/>
              <a:cs typeface="Arial Black"/>
              <a:sym typeface="Arial Black"/>
            </a:endParaRPr>
          </a:p>
        </p:txBody>
      </p:sp>
      <p:sp>
        <p:nvSpPr>
          <p:cNvPr id="309" name="Google Shape;309;p39"/>
          <p:cNvSpPr txBox="1"/>
          <p:nvPr/>
        </p:nvSpPr>
        <p:spPr>
          <a:xfrm>
            <a:off x="838200" y="1894844"/>
            <a:ext cx="10515600" cy="4351338"/>
          </a:xfrm>
          <a:prstGeom prst="rect">
            <a:avLst/>
          </a:prstGeom>
          <a:noFill/>
          <a:ln>
            <a:noFill/>
          </a:ln>
        </p:spPr>
        <p:txBody>
          <a:bodyPr anchorCtr="0" anchor="t" bIns="45700" lIns="91425" spcFirstLastPara="1" rIns="91425" wrap="square" tIns="45700">
            <a:normAutofit lnSpcReduction="20000"/>
          </a:bodyPr>
          <a:lstStyle/>
          <a:p>
            <a:pPr indent="-241934" lvl="0" marL="228600" marR="0" rtl="0" algn="l">
              <a:lnSpc>
                <a:spcPct val="90000"/>
              </a:lnSpc>
              <a:spcBef>
                <a:spcPts val="0"/>
              </a:spcBef>
              <a:spcAft>
                <a:spcPts val="0"/>
              </a:spcAft>
              <a:buClr>
                <a:srgbClr val="000000"/>
              </a:buClr>
              <a:buSzPts val="2800"/>
              <a:buFont typeface="Arial"/>
              <a:buChar char="•"/>
            </a:pPr>
            <a:r>
              <a:rPr lang="en-GB" sz="2800">
                <a:latin typeface="Calibri"/>
                <a:ea typeface="Calibri"/>
                <a:cs typeface="Calibri"/>
                <a:sym typeface="Calibri"/>
              </a:rPr>
              <a:t>In June</a:t>
            </a:r>
            <a:r>
              <a:rPr b="0" i="0" lang="en-GB" sz="2800" u="none" cap="none" strike="noStrike">
                <a:solidFill>
                  <a:srgbClr val="000000"/>
                </a:solidFill>
                <a:latin typeface="Calibri"/>
                <a:ea typeface="Calibri"/>
                <a:cs typeface="Calibri"/>
                <a:sym typeface="Calibri"/>
              </a:rPr>
              <a:t>, your child will sit a government endorsed test to check their times table understanding. </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Schools will have a 2-week check window in June to administer the MTC. Teachers will have the flexibility to administer the check to individual pupils, small groups or a whole class at the same time.</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These will be based on all times tables up to and including 12 x 12. </a:t>
            </a:r>
            <a:endParaRPr/>
          </a:p>
          <a:p>
            <a:pPr indent="-241934" lvl="0" marL="228600" marR="0" rtl="0" algn="l">
              <a:lnSpc>
                <a:spcPct val="90000"/>
              </a:lnSpc>
              <a:spcBef>
                <a:spcPts val="1000"/>
              </a:spcBef>
              <a:spcAft>
                <a:spcPts val="0"/>
              </a:spcAft>
              <a:buClr>
                <a:srgbClr val="000000"/>
              </a:buClr>
              <a:buSzPts val="2800"/>
              <a:buFont typeface="Arial"/>
              <a:buChar char="•"/>
            </a:pPr>
            <a:r>
              <a:rPr b="0" i="0" lang="en-GB" sz="2800" u="none" cap="none" strike="noStrike">
                <a:solidFill>
                  <a:srgbClr val="000000"/>
                </a:solidFill>
                <a:latin typeface="Calibri"/>
                <a:ea typeface="Calibri"/>
                <a:cs typeface="Calibri"/>
                <a:sym typeface="Calibri"/>
              </a:rPr>
              <a:t>We will send out further information closer to the check weeks</a:t>
            </a:r>
            <a:endParaRPr b="0" i="0" sz="2800" u="none" cap="none" strike="noStrike">
              <a:solidFill>
                <a:srgbClr val="000000"/>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40"/>
          <p:cNvSpPr txBox="1"/>
          <p:nvPr>
            <p:ph type="title"/>
          </p:nvPr>
        </p:nvSpPr>
        <p:spPr>
          <a:xfrm>
            <a:off x="1587249" y="208375"/>
            <a:ext cx="88200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Clubs and extra-curricular activities</a:t>
            </a:r>
            <a:endParaRPr>
              <a:latin typeface="Arial Black"/>
              <a:ea typeface="Arial Black"/>
              <a:cs typeface="Arial Black"/>
              <a:sym typeface="Arial Black"/>
            </a:endParaRPr>
          </a:p>
        </p:txBody>
      </p:sp>
      <p:sp>
        <p:nvSpPr>
          <p:cNvPr id="315" name="Google Shape;315;p40"/>
          <p:cNvSpPr txBox="1"/>
          <p:nvPr>
            <p:ph idx="1" type="body"/>
          </p:nvPr>
        </p:nvSpPr>
        <p:spPr>
          <a:xfrm>
            <a:off x="838200" y="1825625"/>
            <a:ext cx="10515600" cy="477960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Children have access to range of clubs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Many are at lunchtimes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After school: choir, range of sports (tennis, football, multi-sports, athletics, tag rugby)</a:t>
            </a:r>
            <a:endParaRPr/>
          </a:p>
          <a:p>
            <a:pPr indent="0" lvl="0" marL="228600" rtl="0" algn="l">
              <a:lnSpc>
                <a:spcPct val="90000"/>
              </a:lnSpc>
              <a:spcBef>
                <a:spcPts val="1000"/>
              </a:spcBef>
              <a:spcAft>
                <a:spcPts val="0"/>
              </a:spcAft>
              <a:buNone/>
            </a:pPr>
            <a:r>
              <a:t/>
            </a:r>
            <a:endParaRPr/>
          </a:p>
          <a:p>
            <a:pPr indent="-228600" lvl="0" marL="228600" rtl="0" algn="l">
              <a:lnSpc>
                <a:spcPct val="90000"/>
              </a:lnSpc>
              <a:spcBef>
                <a:spcPts val="1000"/>
              </a:spcBef>
              <a:spcAft>
                <a:spcPts val="0"/>
              </a:spcAft>
              <a:buClr>
                <a:schemeClr val="dk1"/>
              </a:buClr>
              <a:buSzPts val="2800"/>
              <a:buChar char="•"/>
            </a:pPr>
            <a:r>
              <a:rPr lang="en-GB"/>
              <a:t>We will be sending out information about clubs this week – depending on the club, sign up will either be by calling Elevate Sports (the sports company who will be running our sports clubs led by Ryan Ladyman) or through Arbor. </a:t>
            </a:r>
            <a:endParaRPr>
              <a:highlight>
                <a:srgbClr val="FFFF00"/>
              </a:highlight>
            </a:endParaRPr>
          </a:p>
        </p:txBody>
      </p:sp>
      <p:pic>
        <p:nvPicPr>
          <p:cNvPr descr="N:\Brookland Logo.png" id="316" name="Google Shape;316;p40"/>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17" name="Google Shape;317;p40"/>
          <p:cNvPicPr preferRelativeResize="0"/>
          <p:nvPr/>
        </p:nvPicPr>
        <p:blipFill rotWithShape="1">
          <a:blip r:embed="rId3">
            <a:alphaModFix/>
          </a:blip>
          <a:srcRect b="0" l="0" r="0" t="0"/>
          <a:stretch/>
        </p:blipFill>
        <p:spPr>
          <a:xfrm>
            <a:off x="10857071" y="208370"/>
            <a:ext cx="993457" cy="102287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1"/>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Medical</a:t>
            </a:r>
            <a:endParaRPr>
              <a:latin typeface="Arial Black"/>
              <a:ea typeface="Arial Black"/>
              <a:cs typeface="Arial Black"/>
              <a:sym typeface="Arial Black"/>
            </a:endParaRPr>
          </a:p>
        </p:txBody>
      </p:sp>
      <p:sp>
        <p:nvSpPr>
          <p:cNvPr id="323" name="Google Shape;323;p41"/>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Head bumps</a:t>
            </a:r>
            <a:endParaRPr/>
          </a:p>
          <a:p>
            <a:pPr indent="-228600" lvl="1" marL="685800" rtl="0" algn="l">
              <a:lnSpc>
                <a:spcPct val="90000"/>
              </a:lnSpc>
              <a:spcBef>
                <a:spcPts val="500"/>
              </a:spcBef>
              <a:spcAft>
                <a:spcPts val="0"/>
              </a:spcAft>
              <a:buClr>
                <a:schemeClr val="dk1"/>
              </a:buClr>
              <a:buSzPts val="2400"/>
              <a:buChar char="•"/>
            </a:pPr>
            <a:r>
              <a:rPr lang="en-GB"/>
              <a:t>Letter sent home with symptoms to look out for</a:t>
            </a:r>
            <a:endParaRPr/>
          </a:p>
          <a:p>
            <a:pPr indent="-228600" lvl="1" marL="685800" rtl="0" algn="l">
              <a:lnSpc>
                <a:spcPct val="90000"/>
              </a:lnSpc>
              <a:spcBef>
                <a:spcPts val="500"/>
              </a:spcBef>
              <a:spcAft>
                <a:spcPts val="0"/>
              </a:spcAft>
              <a:buClr>
                <a:schemeClr val="dk1"/>
              </a:buClr>
              <a:buSzPts val="2400"/>
              <a:buChar char="•"/>
            </a:pPr>
            <a:r>
              <a:rPr lang="en-GB"/>
              <a:t>Text sent home to inform you</a:t>
            </a:r>
            <a:endParaRPr/>
          </a:p>
          <a:p>
            <a:pPr indent="-228600" lvl="1" marL="685800" rtl="0" algn="l">
              <a:lnSpc>
                <a:spcPct val="90000"/>
              </a:lnSpc>
              <a:spcBef>
                <a:spcPts val="500"/>
              </a:spcBef>
              <a:spcAft>
                <a:spcPts val="0"/>
              </a:spcAft>
              <a:buClr>
                <a:schemeClr val="dk1"/>
              </a:buClr>
              <a:buSzPts val="2400"/>
              <a:buChar char="•"/>
            </a:pPr>
            <a:r>
              <a:rPr lang="en-GB"/>
              <a:t>Coloured wrist band put on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Medication </a:t>
            </a:r>
            <a:endParaRPr/>
          </a:p>
          <a:p>
            <a:pPr indent="-228600" lvl="1" marL="685800" rtl="0" algn="l">
              <a:lnSpc>
                <a:spcPct val="90000"/>
              </a:lnSpc>
              <a:spcBef>
                <a:spcPts val="500"/>
              </a:spcBef>
              <a:spcAft>
                <a:spcPts val="0"/>
              </a:spcAft>
              <a:buClr>
                <a:schemeClr val="dk1"/>
              </a:buClr>
              <a:buSzPts val="2400"/>
              <a:buChar char="•"/>
            </a:pPr>
            <a:r>
              <a:rPr lang="en-GB"/>
              <a:t>Please let the office know of any changes</a:t>
            </a:r>
            <a:endParaRPr/>
          </a:p>
          <a:p>
            <a:pPr indent="-228600" lvl="1" marL="685800" rtl="0" algn="l">
              <a:lnSpc>
                <a:spcPct val="90000"/>
              </a:lnSpc>
              <a:spcBef>
                <a:spcPts val="500"/>
              </a:spcBef>
              <a:spcAft>
                <a:spcPts val="0"/>
              </a:spcAft>
              <a:buClr>
                <a:schemeClr val="dk1"/>
              </a:buClr>
              <a:buSzPts val="2400"/>
              <a:buChar char="•"/>
            </a:pPr>
            <a:r>
              <a:rPr lang="en-GB"/>
              <a:t>We will call you when medication is coming up to its expiry date so you can replace it</a:t>
            </a:r>
            <a:endParaRPr/>
          </a:p>
        </p:txBody>
      </p:sp>
      <p:pic>
        <p:nvPicPr>
          <p:cNvPr descr="N:\Brookland Logo.png" id="324" name="Google Shape;324;p41"/>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325" name="Google Shape;325;p41"/>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42"/>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Communication at Brookland</a:t>
            </a:r>
            <a:endParaRPr>
              <a:latin typeface="Arial Black"/>
              <a:ea typeface="Arial Black"/>
              <a:cs typeface="Arial Black"/>
              <a:sym typeface="Arial Black"/>
            </a:endParaRPr>
          </a:p>
        </p:txBody>
      </p:sp>
      <p:sp>
        <p:nvSpPr>
          <p:cNvPr id="331" name="Google Shape;331;p42"/>
          <p:cNvSpPr txBox="1"/>
          <p:nvPr>
            <p:ph idx="1" type="body"/>
          </p:nvPr>
        </p:nvSpPr>
        <p:spPr>
          <a:xfrm>
            <a:off x="627025" y="1374675"/>
            <a:ext cx="10986000" cy="53526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100000"/>
              <a:buNone/>
            </a:pPr>
            <a:r>
              <a:rPr lang="en-GB" sz="3200"/>
              <a:t>Class email – for general classroom enquiries – teachers will aim to reply within 48 hours – please note that teachers do not look at this email during the school day. Emails are mainly checked at the end of the day.</a:t>
            </a:r>
            <a:endParaRPr/>
          </a:p>
          <a:p>
            <a:pPr indent="-228600" lvl="0" marL="228600" rtl="0" algn="l">
              <a:lnSpc>
                <a:spcPct val="90000"/>
              </a:lnSpc>
              <a:spcBef>
                <a:spcPts val="1000"/>
              </a:spcBef>
              <a:spcAft>
                <a:spcPts val="0"/>
              </a:spcAft>
              <a:buClr>
                <a:schemeClr val="accent5"/>
              </a:buClr>
              <a:buSzPct val="100000"/>
              <a:buChar char="•"/>
            </a:pPr>
            <a:r>
              <a:rPr b="1" lang="en-GB" sz="3200" u="sng">
                <a:solidFill>
                  <a:schemeClr val="accent5"/>
                </a:solidFill>
              </a:rPr>
              <a:t>hawthorn</a:t>
            </a:r>
            <a:r>
              <a:rPr b="1" lang="en-GB" sz="3200" u="sng">
                <a:solidFill>
                  <a:schemeClr val="accent5"/>
                </a:solidFill>
                <a:hlinkClick r:id="rId3">
                  <a:extLst>
                    <a:ext uri="{A12FA001-AC4F-418D-AE19-62706E023703}">
                      <ahyp:hlinkClr val="tx"/>
                    </a:ext>
                  </a:extLst>
                </a:hlinkClick>
              </a:rPr>
              <a:t>@brooklandjm.herts.sch.uk</a:t>
            </a:r>
            <a:endParaRPr b="1" sz="3200" u="sng">
              <a:solidFill>
                <a:schemeClr val="accent5"/>
              </a:solidFill>
            </a:endParaRPr>
          </a:p>
          <a:p>
            <a:pPr indent="-228600" lvl="0" marL="228600" rtl="0" algn="l">
              <a:lnSpc>
                <a:spcPct val="90000"/>
              </a:lnSpc>
              <a:spcBef>
                <a:spcPts val="1000"/>
              </a:spcBef>
              <a:spcAft>
                <a:spcPts val="0"/>
              </a:spcAft>
              <a:buClr>
                <a:schemeClr val="accent5"/>
              </a:buClr>
              <a:buSzPct val="100000"/>
              <a:buChar char="•"/>
            </a:pPr>
            <a:r>
              <a:rPr b="1" lang="en-GB" sz="3200" u="sng">
                <a:solidFill>
                  <a:schemeClr val="accent5"/>
                </a:solidFill>
              </a:rPr>
              <a:t>sycamore</a:t>
            </a:r>
            <a:r>
              <a:rPr b="1" lang="en-GB" sz="3200" u="sng">
                <a:solidFill>
                  <a:schemeClr val="accent5"/>
                </a:solidFill>
                <a:hlinkClick r:id="rId4">
                  <a:extLst>
                    <a:ext uri="{A12FA001-AC4F-418D-AE19-62706E023703}">
                      <ahyp:hlinkClr val="tx"/>
                    </a:ext>
                  </a:extLst>
                </a:hlinkClick>
              </a:rPr>
              <a:t>@brooklandjm.herts.sch.uk</a:t>
            </a:r>
            <a:endParaRPr b="1" sz="3200" u="sng">
              <a:solidFill>
                <a:schemeClr val="accent5"/>
              </a:solidFill>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Admin email: </a:t>
            </a:r>
            <a:r>
              <a:rPr lang="en-GB" sz="3200" u="sng">
                <a:solidFill>
                  <a:schemeClr val="hlink"/>
                </a:solidFill>
                <a:hlinkClick r:id="rId5"/>
              </a:rPr>
              <a:t>admin@brooklandjm.herts.sch.uk</a:t>
            </a:r>
            <a:r>
              <a:rPr lang="en-GB" sz="3200"/>
              <a:t> - If you need to communicate change in collection, absence or something urgent then please use the school office email </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Mrs Pugh’s Weekly Newsletter – usually emailed on a Friday – has upcoming dates, key events in the school, celebration information </a:t>
            </a:r>
            <a:endParaRPr sz="3200"/>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Instagram</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Phone call or text message</a:t>
            </a:r>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School website</a:t>
            </a:r>
            <a:endParaRPr/>
          </a:p>
        </p:txBody>
      </p:sp>
      <p:pic>
        <p:nvPicPr>
          <p:cNvPr descr="N:\Brookland Logo.png" id="332" name="Google Shape;332;p42"/>
          <p:cNvPicPr preferRelativeResize="0"/>
          <p:nvPr/>
        </p:nvPicPr>
        <p:blipFill rotWithShape="1">
          <a:blip r:embed="rId6">
            <a:alphaModFix/>
          </a:blip>
          <a:srcRect b="0" l="0" r="0" t="0"/>
          <a:stretch/>
        </p:blipFill>
        <p:spPr>
          <a:xfrm>
            <a:off x="169138" y="208370"/>
            <a:ext cx="993457" cy="1022870"/>
          </a:xfrm>
          <a:prstGeom prst="rect">
            <a:avLst/>
          </a:prstGeom>
          <a:noFill/>
          <a:ln>
            <a:noFill/>
          </a:ln>
        </p:spPr>
      </p:pic>
      <p:pic>
        <p:nvPicPr>
          <p:cNvPr descr="N:\Brookland Logo.png" id="333" name="Google Shape;333;p42"/>
          <p:cNvPicPr preferRelativeResize="0"/>
          <p:nvPr/>
        </p:nvPicPr>
        <p:blipFill rotWithShape="1">
          <a:blip r:embed="rId6">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43"/>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Can you help?</a:t>
            </a:r>
            <a:endParaRPr>
              <a:latin typeface="Arial Black"/>
              <a:ea typeface="Arial Black"/>
              <a:cs typeface="Arial Black"/>
              <a:sym typeface="Arial Black"/>
            </a:endParaRPr>
          </a:p>
        </p:txBody>
      </p:sp>
      <p:sp>
        <p:nvSpPr>
          <p:cNvPr id="339" name="Google Shape;339;p43"/>
          <p:cNvSpPr txBox="1"/>
          <p:nvPr>
            <p:ph idx="1" type="body"/>
          </p:nvPr>
        </p:nvSpPr>
        <p:spPr>
          <a:xfrm>
            <a:off x="169139" y="1345474"/>
            <a:ext cx="11842836" cy="538189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en-GB" sz="2400" u="sng"/>
              <a:t>Bagels</a:t>
            </a:r>
            <a:endParaRPr/>
          </a:p>
          <a:p>
            <a:pPr indent="-240030" lvl="0" marL="228600" rtl="0" algn="l">
              <a:lnSpc>
                <a:spcPct val="90000"/>
              </a:lnSpc>
              <a:spcBef>
                <a:spcPts val="1000"/>
              </a:spcBef>
              <a:spcAft>
                <a:spcPts val="0"/>
              </a:spcAft>
              <a:buClr>
                <a:schemeClr val="dk1"/>
              </a:buClr>
              <a:buSzPts val="2400"/>
              <a:buChar char="•"/>
            </a:pPr>
            <a:r>
              <a:rPr lang="en-GB" sz="2400"/>
              <a:t>If you are able to support with prepping bagels in the morning on any day of the week (from 8am until 8:45am) please could you let the office know.</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If you are able to help, Mrs Barton is happy to have your children in sunrise club (breakfast club) free of charge.</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Even if you can only do one day a week, it would really support us in getting the bagels prepared for the children – the children love the bagels.</a:t>
            </a:r>
            <a:endParaRPr/>
          </a:p>
          <a:p>
            <a:pPr indent="-169862" lvl="0" marL="228600" rtl="0" algn="l">
              <a:lnSpc>
                <a:spcPct val="90000"/>
              </a:lnSpc>
              <a:spcBef>
                <a:spcPts val="1000"/>
              </a:spcBef>
              <a:spcAft>
                <a:spcPts val="0"/>
              </a:spcAft>
              <a:buClr>
                <a:schemeClr val="dk1"/>
              </a:buClr>
              <a:buSzPts val="1000"/>
              <a:buNone/>
            </a:pPr>
            <a:r>
              <a:t/>
            </a:r>
            <a:endParaRPr sz="1000"/>
          </a:p>
          <a:p>
            <a:pPr indent="0" lvl="0" marL="228600" rtl="0" algn="l">
              <a:spcBef>
                <a:spcPts val="1000"/>
              </a:spcBef>
              <a:spcAft>
                <a:spcPts val="0"/>
              </a:spcAft>
              <a:buNone/>
            </a:pPr>
            <a:r>
              <a:rPr b="1" lang="en-GB" sz="2400" u="sng"/>
              <a:t>PTFA</a:t>
            </a:r>
            <a:endParaRPr b="1" sz="2400" u="sng"/>
          </a:p>
          <a:p>
            <a:pPr indent="-266700" lvl="0" marL="228600" rtl="0" algn="l">
              <a:spcBef>
                <a:spcPts val="1000"/>
              </a:spcBef>
              <a:spcAft>
                <a:spcPts val="0"/>
              </a:spcAft>
              <a:buSzPts val="2400"/>
              <a:buChar char="•"/>
            </a:pPr>
            <a:r>
              <a:rPr lang="en-GB" sz="2400"/>
              <a:t>We have a fabulous PTFA and if you would like to join or just help out, then please keep an eye out for information they will send out.</a:t>
            </a:r>
            <a:endParaRPr b="1" sz="2400" u="sng"/>
          </a:p>
          <a:p>
            <a:pPr indent="0" lvl="0" marL="0" rtl="0" algn="l">
              <a:lnSpc>
                <a:spcPct val="90000"/>
              </a:lnSpc>
              <a:spcBef>
                <a:spcPts val="1000"/>
              </a:spcBef>
              <a:spcAft>
                <a:spcPts val="0"/>
              </a:spcAft>
              <a:buClr>
                <a:schemeClr val="dk1"/>
              </a:buClr>
              <a:buSzPts val="3200"/>
              <a:buNone/>
            </a:pPr>
            <a:r>
              <a:t/>
            </a:r>
            <a:endParaRPr sz="3200"/>
          </a:p>
        </p:txBody>
      </p:sp>
      <p:pic>
        <p:nvPicPr>
          <p:cNvPr descr="N:\Brookland Logo.png" id="340" name="Google Shape;340;p43"/>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41" name="Google Shape;341;p43"/>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pic>
        <p:nvPicPr>
          <p:cNvPr descr="N:\Brookland Logo.png" id="346" name="Google Shape;346;p44"/>
          <p:cNvPicPr preferRelativeResize="0"/>
          <p:nvPr>
            <p:ph idx="1" type="body"/>
          </p:nvPr>
        </p:nvPicPr>
        <p:blipFill rotWithShape="1">
          <a:blip r:embed="rId3">
            <a:alphaModFix/>
          </a:blip>
          <a:srcRect b="0" l="0" r="0" t="0"/>
          <a:stretch/>
        </p:blipFill>
        <p:spPr>
          <a:xfrm>
            <a:off x="4639487" y="2073820"/>
            <a:ext cx="2913019" cy="2903129"/>
          </a:xfrm>
          <a:prstGeom prst="rect">
            <a:avLst/>
          </a:prstGeom>
          <a:noFill/>
          <a:ln>
            <a:noFill/>
          </a:ln>
        </p:spPr>
      </p:pic>
      <p:sp>
        <p:nvSpPr>
          <p:cNvPr id="347" name="Google Shape;347;p44"/>
          <p:cNvSpPr txBox="1"/>
          <p:nvPr/>
        </p:nvSpPr>
        <p:spPr>
          <a:xfrm>
            <a:off x="838197" y="515107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CC"/>
              </a:buClr>
              <a:buSzPts val="4400"/>
              <a:buFont typeface="Calibri"/>
              <a:buNone/>
            </a:pPr>
            <a:r>
              <a:rPr b="1" i="0" lang="en-GB" sz="4400" u="none" cap="none" strike="noStrike">
                <a:solidFill>
                  <a:srgbClr val="0000CC"/>
                </a:solidFill>
                <a:latin typeface="Calibri"/>
                <a:ea typeface="Calibri"/>
                <a:cs typeface="Calibri"/>
                <a:sym typeface="Calibri"/>
              </a:rPr>
              <a:t>‘Kind, Respectful, Best’</a:t>
            </a:r>
            <a:endParaRPr b="1" i="0" sz="4400" u="none" cap="none" strike="noStrike">
              <a:solidFill>
                <a:srgbClr val="0000CC"/>
              </a:solidFill>
              <a:latin typeface="Calibri"/>
              <a:ea typeface="Calibri"/>
              <a:cs typeface="Calibri"/>
              <a:sym typeface="Calibri"/>
            </a:endParaRPr>
          </a:p>
        </p:txBody>
      </p:sp>
      <p:sp>
        <p:nvSpPr>
          <p:cNvPr id="348" name="Google Shape;348;p44"/>
          <p:cNvSpPr txBox="1"/>
          <p:nvPr/>
        </p:nvSpPr>
        <p:spPr>
          <a:xfrm>
            <a:off x="418011" y="743948"/>
            <a:ext cx="11482251"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4400" u="none" cap="none" strike="noStrike">
                <a:solidFill>
                  <a:schemeClr val="dk1"/>
                </a:solidFill>
                <a:latin typeface="Arial Black"/>
                <a:ea typeface="Arial Black"/>
                <a:cs typeface="Arial Black"/>
                <a:sym typeface="Arial Black"/>
              </a:rPr>
              <a:t>Thank you very much for attending</a:t>
            </a:r>
            <a:endParaRPr b="0" i="0" sz="4400" u="none" cap="none" strike="noStrike">
              <a:solidFill>
                <a:schemeClr val="dk1"/>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