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65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55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43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21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811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51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794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2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14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9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808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E0D92-AEBD-460C-AF2F-C56024A6AFDD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597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00101" y="-70026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77991" y="5830784"/>
            <a:ext cx="2579818" cy="771897"/>
          </a:xfrm>
        </p:spPr>
        <p:txBody>
          <a:bodyPr>
            <a:normAutofit fontScale="55000" lnSpcReduction="2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1175" y="6261462"/>
            <a:ext cx="570824" cy="5965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7651" y="1151017"/>
            <a:ext cx="3807904" cy="55707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Who or what influences the way you think about the world and shapes your thoughts and </a:t>
            </a:r>
            <a:r>
              <a:rPr lang="en-GB" sz="2000" b="1" dirty="0" smtClean="0">
                <a:solidFill>
                  <a:srgbClr val="FF0000"/>
                </a:solidFill>
              </a:rPr>
              <a:t>belief?</a:t>
            </a:r>
          </a:p>
          <a:p>
            <a:endParaRPr lang="en-GB" sz="2000" b="1" dirty="0" smtClean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 smtClean="0"/>
              <a:t>Your </a:t>
            </a:r>
            <a:r>
              <a:rPr lang="en-GB" sz="2000" b="1" dirty="0"/>
              <a:t>cultural background and heritage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Friends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Family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School 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Your religion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Social media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Personal life experiences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Your family history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Politicians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Celebrities 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677991" y="1670769"/>
            <a:ext cx="2579818" cy="36317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Think about it?</a:t>
            </a:r>
          </a:p>
          <a:p>
            <a:endParaRPr lang="en-GB" b="1" dirty="0" smtClean="0"/>
          </a:p>
          <a:p>
            <a:r>
              <a:rPr lang="en-GB" b="1" dirty="0" smtClean="0"/>
              <a:t>Many </a:t>
            </a:r>
            <a:r>
              <a:rPr lang="en-GB" b="1" dirty="0"/>
              <a:t>religious </a:t>
            </a:r>
            <a:r>
              <a:rPr lang="en-GB" b="1" dirty="0" smtClean="0"/>
              <a:t>stories we learn about </a:t>
            </a:r>
            <a:r>
              <a:rPr lang="en-GB" b="1" dirty="0"/>
              <a:t>help us to understand the importance of being kind and respectful and of looking after each other. </a:t>
            </a:r>
          </a:p>
          <a:p>
            <a:endParaRPr lang="en-GB" sz="2800" b="1" dirty="0"/>
          </a:p>
          <a:p>
            <a:endParaRPr lang="en-GB" sz="2800" b="1" dirty="0" smtClean="0"/>
          </a:p>
          <a:p>
            <a:endParaRPr lang="en-GB" sz="28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226626" y="6497155"/>
            <a:ext cx="323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12th – 23rd January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726379" y="1151017"/>
            <a:ext cx="232707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</a:rPr>
              <a:t>Children have the  right to think and believe what they want and to practise their religion</a:t>
            </a:r>
            <a:endParaRPr lang="en-GB" sz="2800" b="1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3156" y="4237765"/>
            <a:ext cx="2186923" cy="2281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66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965" y="-150576"/>
            <a:ext cx="8653041" cy="1718934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54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          </a:t>
            </a:r>
            <a:r>
              <a:rPr lang="en-GB" sz="3100" b="1" dirty="0" smtClean="0">
                <a:solidFill>
                  <a:srgbClr val="00B0F0"/>
                </a:solidFill>
              </a:rPr>
              <a:t>The right to good health</a:t>
            </a:r>
            <a:endParaRPr lang="en-GB" sz="3100" b="1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00144" y="5560856"/>
            <a:ext cx="3634148" cy="1535664"/>
          </a:xfrm>
        </p:spPr>
        <p:txBody>
          <a:bodyPr>
            <a:normAutofit/>
          </a:bodyPr>
          <a:lstStyle/>
          <a:p>
            <a:r>
              <a:rPr lang="en-GB" sz="1800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sz="1800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sz="1800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812" y="50043"/>
            <a:ext cx="659500" cy="6892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400144" y="1504160"/>
            <a:ext cx="2781299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TOP TIP</a:t>
            </a:r>
          </a:p>
          <a:p>
            <a:r>
              <a:rPr lang="en-GB" sz="2800" b="1" dirty="0"/>
              <a:t>Keep a food, drink and exercise diary for a week. Are you keeping yourself healthy?</a:t>
            </a:r>
          </a:p>
          <a:p>
            <a:endParaRPr lang="en-GB" sz="28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254037" y="939869"/>
            <a:ext cx="2828765" cy="56015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What do we need to keep ourselves healthy?</a:t>
            </a:r>
          </a:p>
          <a:p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Enough sleep </a:t>
            </a: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Nutritious </a:t>
            </a:r>
            <a:r>
              <a:rPr lang="en-GB" b="1" dirty="0" smtClean="0"/>
              <a:t>Food- </a:t>
            </a:r>
            <a:r>
              <a:rPr lang="en-GB" b="1" dirty="0"/>
              <a:t>h</a:t>
            </a:r>
            <a:r>
              <a:rPr lang="en-GB" b="1" dirty="0" smtClean="0"/>
              <a:t>ealthy food helps us learn as well!</a:t>
            </a: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Water – at least a litre a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Keeping our bodies clean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Exercise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A </a:t>
            </a:r>
            <a:r>
              <a:rPr lang="en-GB" b="1" dirty="0"/>
              <a:t>clean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Learning how to protect our environment </a:t>
            </a:r>
            <a:endParaRPr lang="en-GB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Feeling </a:t>
            </a:r>
            <a:r>
              <a:rPr lang="en-GB" b="1" dirty="0"/>
              <a:t>safe, secure and respected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Health </a:t>
            </a:r>
            <a:r>
              <a:rPr lang="en-GB" b="1" dirty="0"/>
              <a:t>care - To see a doctor or a nurse when you need </a:t>
            </a:r>
            <a:r>
              <a:rPr lang="en-GB" b="1" dirty="0" smtClean="0"/>
              <a:t>to</a:t>
            </a:r>
            <a:endParaRPr lang="en-GB" b="1" dirty="0"/>
          </a:p>
        </p:txBody>
      </p:sp>
      <p:sp>
        <p:nvSpPr>
          <p:cNvPr id="7" name="Rectangle 6"/>
          <p:cNvSpPr/>
          <p:nvPr/>
        </p:nvSpPr>
        <p:spPr>
          <a:xfrm>
            <a:off x="3918857" y="6461986"/>
            <a:ext cx="44812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26</a:t>
            </a:r>
            <a:r>
              <a:rPr lang="en-GB" baseline="30000" dirty="0" smtClean="0"/>
              <a:t>th</a:t>
            </a:r>
            <a:r>
              <a:rPr lang="en-GB" dirty="0" smtClean="0"/>
              <a:t> – January – 6</a:t>
            </a:r>
            <a:r>
              <a:rPr lang="en-GB" baseline="30000" dirty="0" smtClean="0"/>
              <a:t>th</a:t>
            </a:r>
            <a:r>
              <a:rPr lang="en-GB" dirty="0" smtClean="0"/>
              <a:t> February</a:t>
            </a: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989" y="2986754"/>
            <a:ext cx="2601865" cy="345221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 rot="10800000" flipV="1">
            <a:off x="3586348" y="1602861"/>
            <a:ext cx="4658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Governments must provide good quality health care, clean water, nutritious food, and a clean environment and education on health and well-being so that children can stay healthy. </a:t>
            </a:r>
          </a:p>
        </p:txBody>
      </p:sp>
    </p:spTree>
    <p:extLst>
      <p:ext uri="{BB962C8B-B14F-4D97-AF65-F5344CB8AC3E}">
        <p14:creationId xmlns:p14="http://schemas.microsoft.com/office/powerpoint/2010/main" val="129792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88571" y="-82646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    </a:t>
            </a:r>
            <a:r>
              <a:rPr lang="en-GB" sz="49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50118" y="5598347"/>
            <a:ext cx="3136901" cy="1345646"/>
          </a:xfrm>
        </p:spPr>
        <p:txBody>
          <a:bodyPr>
            <a:normAutofit/>
          </a:bodyPr>
          <a:lstStyle/>
          <a:p>
            <a:r>
              <a:rPr lang="en-GB" sz="1700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sz="1700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sz="1700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42794"/>
            <a:ext cx="1102893" cy="11525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61114" y="6574661"/>
            <a:ext cx="3086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9th – 20th February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673145" y="107760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Every child has  the right to good health.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132613" y="1871725"/>
            <a:ext cx="3336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70C0"/>
                </a:solidFill>
              </a:rPr>
              <a:t>What is mental health?</a:t>
            </a:r>
          </a:p>
          <a:p>
            <a:r>
              <a:rPr lang="en-GB" sz="1600" b="1" dirty="0">
                <a:solidFill>
                  <a:srgbClr val="0070C0"/>
                </a:solidFill>
              </a:rPr>
              <a:t>We all have mental health. Your mental health affects how you feel, think and act.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4834" y="3811979"/>
            <a:ext cx="1704845" cy="22620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8759" y="1920240"/>
            <a:ext cx="3681350" cy="313932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What do we need for positive mental health?</a:t>
            </a:r>
          </a:p>
          <a:p>
            <a:endParaRPr lang="en-GB" b="1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Understand that at times it’s OK to be sad or worried.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Exercise regularly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Have a healthy diet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Have fun with family and friends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Being able to speak to a trusted adult</a:t>
            </a:r>
          </a:p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7162341" y="459789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8300852" y="2244246"/>
            <a:ext cx="3194462" cy="203132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Top Tip</a:t>
            </a:r>
          </a:p>
          <a:p>
            <a:r>
              <a:rPr lang="en-GB" b="1" dirty="0" smtClean="0"/>
              <a:t>Showing respect or a lack of respect can affect everybody both children and adults and make a positive or negative difference to their mental health and how they feel.</a:t>
            </a:r>
            <a:endParaRPr lang="en-GB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6432" y="4387967"/>
            <a:ext cx="1858871" cy="11585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69" y="148884"/>
            <a:ext cx="1233350" cy="74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48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60289" y="-82646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 </a:t>
            </a:r>
            <a:r>
              <a:rPr lang="en-GB" sz="49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80774" y="5817326"/>
            <a:ext cx="1306724" cy="978041"/>
          </a:xfrm>
        </p:spPr>
        <p:txBody>
          <a:bodyPr>
            <a:normAutofit fontScale="47500" lnSpcReduction="2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65894" cy="10094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10314" y="6610701"/>
            <a:ext cx="3086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r>
              <a:rPr lang="en-GB" baseline="30000" dirty="0" smtClean="0"/>
              <a:t>th</a:t>
            </a:r>
            <a:r>
              <a:rPr lang="en-GB" dirty="0" smtClean="0"/>
              <a:t> – 14</a:t>
            </a:r>
            <a:r>
              <a:rPr lang="en-GB" baseline="30000" dirty="0" smtClean="0"/>
              <a:t>th</a:t>
            </a:r>
            <a:r>
              <a:rPr lang="en-GB" dirty="0" smtClean="0"/>
              <a:t> February</a:t>
            </a:r>
          </a:p>
          <a:p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650670" y="859840"/>
            <a:ext cx="51084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Children have the right to reliable information</a:t>
            </a:r>
            <a:endParaRPr lang="en-GB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40058" y="1718899"/>
            <a:ext cx="3456451" cy="48936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Why is it important to recognise reliable information?</a:t>
            </a:r>
          </a:p>
          <a:p>
            <a:endParaRPr lang="en-GB" sz="1200" b="1" dirty="0">
              <a:solidFill>
                <a:srgbClr val="FF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To </a:t>
            </a:r>
            <a:r>
              <a:rPr lang="en-GB" sz="1600" dirty="0"/>
              <a:t>be able to confidently discuss information with others</a:t>
            </a:r>
            <a:r>
              <a:rPr lang="en-GB" sz="1600" dirty="0" smtClean="0"/>
              <a:t>. To </a:t>
            </a:r>
            <a:r>
              <a:rPr lang="en-GB" sz="1600" dirty="0"/>
              <a:t>know that it’s okay to ask more questions if something doesn't seem right.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To learn the difference between a fact and an opinion.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So that we can have healthy discussions based on facts.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To feel confident to say, ‘I’m not sure if that’s true’.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To know that some people deliberately put false information online</a:t>
            </a:r>
            <a:r>
              <a:rPr lang="en-GB" sz="160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Know when to speak to an adult ore report </a:t>
            </a:r>
            <a:r>
              <a:rPr lang="en-GB" sz="1600" smtClean="0"/>
              <a:t>an issue.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454" y="1472415"/>
            <a:ext cx="745127" cy="7012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1650" y="2700226"/>
            <a:ext cx="2409161" cy="31986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38654" y="1823063"/>
            <a:ext cx="3675413" cy="175432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Think about it?</a:t>
            </a:r>
          </a:p>
          <a:p>
            <a:r>
              <a:rPr lang="en-GB" dirty="0" smtClean="0"/>
              <a:t>To make </a:t>
            </a:r>
            <a:r>
              <a:rPr lang="en-GB" dirty="0"/>
              <a:t>sure that children are protected from harmful </a:t>
            </a:r>
            <a:r>
              <a:rPr lang="en-GB" dirty="0" smtClean="0"/>
              <a:t>information films </a:t>
            </a:r>
            <a:r>
              <a:rPr lang="en-GB" dirty="0"/>
              <a:t>and computer games all have different classifications.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8559" y="3839316"/>
            <a:ext cx="28575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60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521</TotalTime>
  <Words>471</Words>
  <Application>Microsoft Office PowerPoint</Application>
  <PresentationFormat>Widescreen</PresentationFormat>
  <Paragraphs>74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Right of the Fortnight </vt:lpstr>
      <vt:lpstr> Right of the Fortnight                The right to good health</vt:lpstr>
      <vt:lpstr>     Right of the Fortnight </vt:lpstr>
      <vt:lpstr>  Right of the Fortnight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Right of the Fortnight</dc:title>
  <dc:creator>Pauline Coombs</dc:creator>
  <cp:lastModifiedBy>Reece Tailor</cp:lastModifiedBy>
  <cp:revision>62</cp:revision>
  <dcterms:created xsi:type="dcterms:W3CDTF">2024-09-08T06:57:01Z</dcterms:created>
  <dcterms:modified xsi:type="dcterms:W3CDTF">2026-02-10T09:37:41Z</dcterms:modified>
</cp:coreProperties>
</file>