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Lst>
  <p:sldSz cy="6858000" cx="12192000"/>
  <p:notesSz cx="6858000" cy="9144000"/>
  <p:embeddedFontLst>
    <p:embeddedFont>
      <p:font typeface="Constantia"/>
      <p:regular r:id="rId38"/>
      <p:bold r:id="rId39"/>
      <p:italic r:id="rId40"/>
      <p:boldItalic r:id="rId41"/>
    </p:embeddedFont>
    <p:embeddedFont>
      <p:font typeface="Arial Black"/>
      <p:regular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Constantia-italic.fntdata"/><Relationship Id="rId20" Type="http://schemas.openxmlformats.org/officeDocument/2006/relationships/slide" Target="slides/slide16.xml"/><Relationship Id="rId42" Type="http://schemas.openxmlformats.org/officeDocument/2006/relationships/font" Target="fonts/ArialBlack-regular.fntdata"/><Relationship Id="rId41" Type="http://schemas.openxmlformats.org/officeDocument/2006/relationships/font" Target="fonts/Constantia-boldItalic.fntdata"/><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font" Target="fonts/Constantia-bold.fntdata"/><Relationship Id="rId16" Type="http://schemas.openxmlformats.org/officeDocument/2006/relationships/slide" Target="slides/slide12.xml"/><Relationship Id="rId38" Type="http://schemas.openxmlformats.org/officeDocument/2006/relationships/font" Target="fonts/Constantia-regular.fnt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3756a3f4ec6_0_10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g3756a3f4ec6_0_10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 name="Google Shape;94;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3" name="Google Shape;103;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 name="Google Shape;104;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3756a3f4ec6_0_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g3756a3f4ec6_0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2" name="Google Shape;142;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1" name="Google Shape;151;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0" name="Google Shape;160;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9" name="Google Shape;169;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3756a3f4ec6_0_18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9" name="Google Shape;179;g3756a3f4ec6_0_18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7" name="Google Shape;187;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6" name="Google Shape;196;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7" name="Google Shape;197;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5" name="Google Shape;205;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g2f8060fda7c_0_19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4" name="Google Shape;214;g2f8060fda7c_0_19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g2f8060fda7c_0_19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3" name="Google Shape;223;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2f828897efe_0_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1" name="Google Shape;231;g2f828897efe_0_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g2f828897efe_0_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g37a236e81af_0_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0" name="Google Shape;240;g37a236e81af_0_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g37a236e81af_0_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8" name="Google Shape;248;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7" name="Google Shape;257;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6" name="Google Shape;266;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5" name="Google Shape;275;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4" name="Google Shape;284;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g2f8060fda7c_0_8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g2f8060fda7c_0_8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g2f8060fda7c_0_9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g2f8060fda7c_0_9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g2f8060fda7c_0_10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9" name="Google Shape;309;g2f8060fda7c_0_10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7" name="Google Shape;317;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6" name="Google Shape;326;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7" name="Google Shape;327;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5" name="Google Shape;335;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4" name="Google Shape;344;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5" name="Google Shape;345;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g37acd20bd7b_0_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3" name="Google Shape;353;g37acd20bd7b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1" name="Google Shape;361;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2" name="Google Shape;362;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0" name="Google Shape;370;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1" name="Google Shape;371;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9" name="Google Shape;379;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8" name="Google Shape;388;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10"/>
          <p:cNvSpPr/>
          <p:nvPr>
            <p:ph idx="2" type="pic"/>
          </p:nvPr>
        </p:nvSpPr>
        <p:spPr>
          <a:xfrm>
            <a:off x="5183188" y="987425"/>
            <a:ext cx="6172200" cy="4873625"/>
          </a:xfrm>
          <a:prstGeom prst="rect">
            <a:avLst/>
          </a:prstGeom>
          <a:noFill/>
          <a:ln>
            <a:noFill/>
          </a:ln>
        </p:spPr>
      </p:sp>
      <p:sp>
        <p:nvSpPr>
          <p:cNvPr id="68" name="Google Shape;68;p1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6F9FC"/>
            </a:gs>
            <a:gs pos="74000">
              <a:srgbClr val="B3D1EC"/>
            </a:gs>
            <a:gs pos="83000">
              <a:srgbClr val="B3D1EC"/>
            </a:gs>
            <a:gs pos="100000">
              <a:srgbClr val="CCE0F2"/>
            </a:gs>
          </a:gsLst>
          <a:lin ang="5400000" scaled="0"/>
        </a:gra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16.png"/><Relationship Id="rId11" Type="http://schemas.openxmlformats.org/officeDocument/2006/relationships/image" Target="../media/image17.png"/><Relationship Id="rId10" Type="http://schemas.openxmlformats.org/officeDocument/2006/relationships/image" Target="../media/image12.png"/><Relationship Id="rId9" Type="http://schemas.openxmlformats.org/officeDocument/2006/relationships/image" Target="../media/image27.png"/><Relationship Id="rId5" Type="http://schemas.openxmlformats.org/officeDocument/2006/relationships/image" Target="../media/image6.png"/><Relationship Id="rId6" Type="http://schemas.openxmlformats.org/officeDocument/2006/relationships/image" Target="../media/image22.png"/><Relationship Id="rId7" Type="http://schemas.openxmlformats.org/officeDocument/2006/relationships/image" Target="../media/image14.png"/><Relationship Id="rId8" Type="http://schemas.openxmlformats.org/officeDocument/2006/relationships/image" Target="../media/image1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2.png"/><Relationship Id="rId6"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0.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0.png"/><Relationship Id="rId4" Type="http://schemas.openxmlformats.org/officeDocument/2006/relationships/image" Target="../media/image15.png"/><Relationship Id="rId5" Type="http://schemas.openxmlformats.org/officeDocument/2006/relationships/image" Target="../media/image2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0.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4.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3.png"/><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4.png"/><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4.png"/><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4.png"/><Relationship Id="rId4" Type="http://schemas.openxmlformats.org/officeDocument/2006/relationships/image" Target="../media/image3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4.png"/><Relationship Id="rId4" Type="http://schemas.openxmlformats.org/officeDocument/2006/relationships/image" Target="../media/image3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hyperlink" Target="mailto:aspen@brooklandjm.herts.sch.uk" TargetMode="External"/><Relationship Id="rId4" Type="http://schemas.openxmlformats.org/officeDocument/2006/relationships/hyperlink" Target="mailto:cheshnut@brooklandjm.herts.sch.uk" TargetMode="External"/><Relationship Id="rId5" Type="http://schemas.openxmlformats.org/officeDocument/2006/relationships/hyperlink" Target="mailto:pine@brooklandjm.herts.sch.uk" TargetMode="External"/><Relationship Id="rId6" Type="http://schemas.openxmlformats.org/officeDocument/2006/relationships/hyperlink" Target="mailto:admin@brooklandjm.herts.sch.uk" TargetMode="External"/><Relationship Id="rId7" Type="http://schemas.openxmlformats.org/officeDocument/2006/relationships/image" Target="../media/image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3"/>
          <p:cNvSpPr txBox="1"/>
          <p:nvPr/>
        </p:nvSpPr>
        <p:spPr>
          <a:xfrm>
            <a:off x="1658984" y="627379"/>
            <a:ext cx="9091800" cy="15699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800">
                <a:solidFill>
                  <a:srgbClr val="0000FF"/>
                </a:solidFill>
                <a:latin typeface="Calibri"/>
                <a:ea typeface="Calibri"/>
                <a:cs typeface="Calibri"/>
                <a:sym typeface="Calibri"/>
              </a:rPr>
              <a:t>BROOKLAND FEDERATION</a:t>
            </a:r>
            <a:endParaRPr b="1" sz="4800">
              <a:solidFill>
                <a:srgbClr val="0000FF"/>
              </a:solidFill>
              <a:latin typeface="Calibri"/>
              <a:ea typeface="Calibri"/>
              <a:cs typeface="Calibri"/>
              <a:sym typeface="Calibri"/>
            </a:endParaRPr>
          </a:p>
          <a:p>
            <a:pPr indent="0" lvl="0" marL="0" marR="0" rtl="0" algn="ctr">
              <a:spcBef>
                <a:spcPts val="0"/>
              </a:spcBef>
              <a:spcAft>
                <a:spcPts val="0"/>
              </a:spcAft>
              <a:buNone/>
            </a:pPr>
            <a:r>
              <a:rPr b="1" lang="en-GB" sz="4800">
                <a:solidFill>
                  <a:srgbClr val="0000FF"/>
                </a:solidFill>
                <a:latin typeface="Calibri"/>
                <a:ea typeface="Calibri"/>
                <a:cs typeface="Calibri"/>
                <a:sym typeface="Calibri"/>
              </a:rPr>
              <a:t>Brookland Junior School</a:t>
            </a:r>
            <a:endParaRPr b="1" sz="4800">
              <a:solidFill>
                <a:srgbClr val="0000FF"/>
              </a:solidFill>
              <a:latin typeface="Calibri"/>
              <a:ea typeface="Calibri"/>
              <a:cs typeface="Calibri"/>
              <a:sym typeface="Calibri"/>
            </a:endParaRPr>
          </a:p>
        </p:txBody>
      </p:sp>
      <p:sp>
        <p:nvSpPr>
          <p:cNvPr id="89" name="Google Shape;89;p13"/>
          <p:cNvSpPr txBox="1"/>
          <p:nvPr/>
        </p:nvSpPr>
        <p:spPr>
          <a:xfrm>
            <a:off x="1658984" y="5455919"/>
            <a:ext cx="9091800" cy="8310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4800" u="none" cap="none" strike="noStrike">
                <a:solidFill>
                  <a:schemeClr val="dk1"/>
                </a:solidFill>
                <a:latin typeface="Calibri"/>
                <a:ea typeface="Calibri"/>
                <a:cs typeface="Calibri"/>
                <a:sym typeface="Calibri"/>
              </a:rPr>
              <a:t>Year </a:t>
            </a:r>
            <a:r>
              <a:rPr b="1" lang="en-GB" sz="4800">
                <a:solidFill>
                  <a:schemeClr val="dk1"/>
                </a:solidFill>
                <a:latin typeface="Calibri"/>
                <a:ea typeface="Calibri"/>
                <a:cs typeface="Calibri"/>
                <a:sym typeface="Calibri"/>
              </a:rPr>
              <a:t>5</a:t>
            </a:r>
            <a:r>
              <a:rPr b="1" i="0" lang="en-GB" sz="4800" u="none" cap="none" strike="noStrike">
                <a:solidFill>
                  <a:schemeClr val="dk1"/>
                </a:solidFill>
                <a:latin typeface="Calibri"/>
                <a:ea typeface="Calibri"/>
                <a:cs typeface="Calibri"/>
                <a:sym typeface="Calibri"/>
              </a:rPr>
              <a:t> Meet the teacher</a:t>
            </a:r>
            <a:endParaRPr b="1" i="0" sz="4800" u="none" cap="none" strike="noStrike">
              <a:solidFill>
                <a:schemeClr val="dk1"/>
              </a:solidFill>
              <a:latin typeface="Calibri"/>
              <a:ea typeface="Calibri"/>
              <a:cs typeface="Calibri"/>
              <a:sym typeface="Calibri"/>
            </a:endParaRPr>
          </a:p>
        </p:txBody>
      </p:sp>
      <p:sp>
        <p:nvSpPr>
          <p:cNvPr id="90" name="Google Shape;90;p13"/>
          <p:cNvSpPr/>
          <p:nvPr/>
        </p:nvSpPr>
        <p:spPr>
          <a:xfrm>
            <a:off x="2952206" y="4421106"/>
            <a:ext cx="6048000" cy="7080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4000" u="none" cap="none" strike="noStrike">
                <a:solidFill>
                  <a:srgbClr val="0000CC"/>
                </a:solidFill>
                <a:latin typeface="Calibri"/>
                <a:ea typeface="Calibri"/>
                <a:cs typeface="Calibri"/>
                <a:sym typeface="Calibri"/>
              </a:rPr>
              <a:t>‘Kind, Respectful, Best’</a:t>
            </a:r>
            <a:endParaRPr/>
          </a:p>
        </p:txBody>
      </p:sp>
      <p:pic>
        <p:nvPicPr>
          <p:cNvPr descr="N:\Brookland Logo.png" id="91" name="Google Shape;91;p13"/>
          <p:cNvPicPr preferRelativeResize="0"/>
          <p:nvPr/>
        </p:nvPicPr>
        <p:blipFill>
          <a:blip r:embed="rId3">
            <a:alphaModFix/>
          </a:blip>
          <a:stretch>
            <a:fillRect/>
          </a:stretch>
        </p:blipFill>
        <p:spPr>
          <a:xfrm>
            <a:off x="4853048" y="2197275"/>
            <a:ext cx="2127973" cy="2223825"/>
          </a:xfrm>
          <a:prstGeom prst="rect">
            <a:avLst/>
          </a:prstGeom>
          <a:noFill/>
          <a:ln>
            <a:noFill/>
          </a:ln>
        </p:spPr>
      </p:pic>
    </p:spTree>
  </p:cSld>
  <p:clrMapOvr>
    <a:masterClrMapping/>
  </p:clrMapOvr>
  <mc:AlternateContent>
    <mc:Choice Requires="p14">
      <p:transition spd="slow" p14:dur="1200">
        <p14:prism dir="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Welcome to Year 5</a:t>
            </a:r>
            <a:endParaRPr b="1">
              <a:latin typeface="Arial Black"/>
              <a:ea typeface="Arial Black"/>
              <a:cs typeface="Arial Black"/>
              <a:sym typeface="Arial Black"/>
            </a:endParaRPr>
          </a:p>
        </p:txBody>
      </p:sp>
      <p:sp>
        <p:nvSpPr>
          <p:cNvPr id="98" name="Google Shape;98;p14"/>
          <p:cNvSpPr txBox="1"/>
          <p:nvPr>
            <p:ph idx="1" type="body"/>
          </p:nvPr>
        </p:nvSpPr>
        <p:spPr>
          <a:xfrm>
            <a:off x="838200" y="2491831"/>
            <a:ext cx="10515600" cy="3151324"/>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Font typeface="Calibri"/>
              <a:buChar char="•"/>
            </a:pPr>
            <a:r>
              <a:rPr lang="en-GB"/>
              <a:t>Thank you very much for attending</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Font typeface="Calibri"/>
              <a:buChar char="•"/>
            </a:pPr>
            <a:r>
              <a:rPr lang="en-GB"/>
              <a:t>We are all really looking forward to working in partnership with you    and teaching our wonderful Year 5 children.</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Font typeface="Calibri"/>
              <a:buChar char="•"/>
            </a:pPr>
            <a:r>
              <a:rPr lang="en-GB"/>
              <a:t>This presentation will give you some key information about Year 5.</a:t>
            </a:r>
            <a:endParaRPr/>
          </a:p>
          <a:p>
            <a:pPr indent="-50800" lvl="0" marL="228600" rtl="0" algn="l">
              <a:lnSpc>
                <a:spcPct val="90000"/>
              </a:lnSpc>
              <a:spcBef>
                <a:spcPts val="1000"/>
              </a:spcBef>
              <a:spcAft>
                <a:spcPts val="0"/>
              </a:spcAft>
              <a:buClr>
                <a:schemeClr val="dk1"/>
              </a:buClr>
              <a:buSzPts val="2800"/>
              <a:buNone/>
            </a:pPr>
            <a:r>
              <a:t/>
            </a:r>
            <a:endParaRPr/>
          </a:p>
        </p:txBody>
      </p:sp>
      <p:pic>
        <p:nvPicPr>
          <p:cNvPr descr="N:\Brookland Logo.png" id="99" name="Google Shape;99;p14"/>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00" name="Google Shape;100;p14"/>
          <p:cNvPicPr preferRelativeResize="0"/>
          <p:nvPr/>
        </p:nvPicPr>
        <p:blipFill rotWithShape="1">
          <a:blip r:embed="rId3">
            <a:alphaModFix/>
          </a:blip>
          <a:srcRect b="0" l="0" r="0" t="0"/>
          <a:stretch/>
        </p:blipFill>
        <p:spPr>
          <a:xfrm>
            <a:off x="10857072" y="230188"/>
            <a:ext cx="993457" cy="102287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5"/>
          <p:cNvSpPr txBox="1"/>
          <p:nvPr>
            <p:ph type="title"/>
          </p:nvPr>
        </p:nvSpPr>
        <p:spPr>
          <a:xfrm>
            <a:off x="2742297" y="350760"/>
            <a:ext cx="6866827" cy="78172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Meet the Year 5 Team</a:t>
            </a:r>
            <a:endParaRPr b="1">
              <a:latin typeface="Arial Black"/>
              <a:ea typeface="Arial Black"/>
              <a:cs typeface="Arial Black"/>
              <a:sym typeface="Arial Black"/>
            </a:endParaRPr>
          </a:p>
        </p:txBody>
      </p:sp>
      <p:sp>
        <p:nvSpPr>
          <p:cNvPr id="107" name="Google Shape;107;p15"/>
          <p:cNvSpPr/>
          <p:nvPr/>
        </p:nvSpPr>
        <p:spPr>
          <a:xfrm>
            <a:off x="6245288" y="3331400"/>
            <a:ext cx="20883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Ms </a:t>
            </a:r>
            <a:r>
              <a:rPr b="1" lang="en-GB" sz="1200">
                <a:latin typeface="Constantia"/>
                <a:ea typeface="Constantia"/>
                <a:cs typeface="Constantia"/>
                <a:sym typeface="Constantia"/>
              </a:rPr>
              <a:t>Fahim</a:t>
            </a:r>
            <a:endParaRPr/>
          </a:p>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 </a:t>
            </a:r>
            <a:r>
              <a:rPr b="1" lang="en-GB" sz="1200">
                <a:latin typeface="Constantia"/>
                <a:ea typeface="Constantia"/>
                <a:cs typeface="Constantia"/>
                <a:sym typeface="Constantia"/>
              </a:rPr>
              <a:t>Chestnut cla</a:t>
            </a:r>
            <a:r>
              <a:rPr b="1" i="0" lang="en-GB" sz="1200" u="none" cap="none" strike="noStrike">
                <a:solidFill>
                  <a:srgbClr val="000000"/>
                </a:solidFill>
                <a:latin typeface="Constantia"/>
                <a:ea typeface="Constantia"/>
                <a:cs typeface="Constantia"/>
                <a:sym typeface="Constantia"/>
              </a:rPr>
              <a:t>ss teacher</a:t>
            </a:r>
            <a:endParaRPr b="1" i="0" sz="1200" u="none" cap="none" strike="noStrike">
              <a:solidFill>
                <a:srgbClr val="000000"/>
              </a:solidFill>
              <a:latin typeface="Constantia"/>
              <a:ea typeface="Constantia"/>
              <a:cs typeface="Constantia"/>
              <a:sym typeface="Constantia"/>
            </a:endParaRPr>
          </a:p>
        </p:txBody>
      </p:sp>
      <p:sp>
        <p:nvSpPr>
          <p:cNvPr id="108" name="Google Shape;108;p15"/>
          <p:cNvSpPr/>
          <p:nvPr/>
        </p:nvSpPr>
        <p:spPr>
          <a:xfrm>
            <a:off x="6593987" y="5991994"/>
            <a:ext cx="1390941"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i="0" sz="1200" u="none" cap="none" strike="noStrike">
              <a:solidFill>
                <a:srgbClr val="000000"/>
              </a:solidFill>
              <a:latin typeface="Constantia"/>
              <a:ea typeface="Constantia"/>
              <a:cs typeface="Constantia"/>
              <a:sym typeface="Constantia"/>
            </a:endParaRPr>
          </a:p>
        </p:txBody>
      </p:sp>
      <p:pic>
        <p:nvPicPr>
          <p:cNvPr descr="N:\Brookland Logo.png" id="109" name="Google Shape;109;p15"/>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10" name="Google Shape;110;p15"/>
          <p:cNvPicPr preferRelativeResize="0"/>
          <p:nvPr/>
        </p:nvPicPr>
        <p:blipFill rotWithShape="1">
          <a:blip r:embed="rId3">
            <a:alphaModFix/>
          </a:blip>
          <a:srcRect b="0" l="0" r="0" t="0"/>
          <a:stretch/>
        </p:blipFill>
        <p:spPr>
          <a:xfrm>
            <a:off x="11016494" y="230188"/>
            <a:ext cx="993457" cy="1022870"/>
          </a:xfrm>
          <a:prstGeom prst="rect">
            <a:avLst/>
          </a:prstGeom>
          <a:noFill/>
          <a:ln>
            <a:noFill/>
          </a:ln>
        </p:spPr>
      </p:pic>
      <p:sp>
        <p:nvSpPr>
          <p:cNvPr id="111" name="Google Shape;111;p15"/>
          <p:cNvSpPr/>
          <p:nvPr/>
        </p:nvSpPr>
        <p:spPr>
          <a:xfrm>
            <a:off x="9394927" y="6085825"/>
            <a:ext cx="1707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Mrs Laxton</a:t>
            </a:r>
            <a:endParaRPr b="1" i="0" sz="1200" u="none" cap="none" strike="noStrike">
              <a:solidFill>
                <a:srgbClr val="000000"/>
              </a:solidFill>
              <a:latin typeface="Constantia"/>
              <a:ea typeface="Constantia"/>
              <a:cs typeface="Constantia"/>
              <a:sym typeface="Constantia"/>
            </a:endParaRPr>
          </a:p>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L</a:t>
            </a:r>
            <a:r>
              <a:rPr b="1" lang="en-GB" sz="1200">
                <a:latin typeface="Constantia"/>
                <a:ea typeface="Constantia"/>
                <a:cs typeface="Constantia"/>
                <a:sym typeface="Constantia"/>
              </a:rPr>
              <a:t>earning Support Assistant</a:t>
            </a:r>
            <a:endParaRPr b="1" i="0" sz="1200" u="none" cap="none" strike="noStrike">
              <a:solidFill>
                <a:srgbClr val="000000"/>
              </a:solidFill>
              <a:latin typeface="Constantia"/>
              <a:ea typeface="Constantia"/>
              <a:cs typeface="Constantia"/>
              <a:sym typeface="Constantia"/>
            </a:endParaRPr>
          </a:p>
        </p:txBody>
      </p:sp>
      <p:sp>
        <p:nvSpPr>
          <p:cNvPr id="112" name="Google Shape;112;p15"/>
          <p:cNvSpPr/>
          <p:nvPr/>
        </p:nvSpPr>
        <p:spPr>
          <a:xfrm>
            <a:off x="6486655" y="6085817"/>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a:t>
            </a:r>
            <a:r>
              <a:rPr b="1" lang="en-GB" sz="1200">
                <a:latin typeface="Constantia"/>
                <a:ea typeface="Constantia"/>
                <a:cs typeface="Constantia"/>
                <a:sym typeface="Constantia"/>
              </a:rPr>
              <a:t>iss Mendes</a:t>
            </a:r>
            <a:endParaRPr/>
          </a:p>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sp>
        <p:nvSpPr>
          <p:cNvPr id="113" name="Google Shape;113;p15"/>
          <p:cNvSpPr/>
          <p:nvPr/>
        </p:nvSpPr>
        <p:spPr>
          <a:xfrm>
            <a:off x="3575975" y="3331400"/>
            <a:ext cx="1707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Mr </a:t>
            </a:r>
            <a:r>
              <a:rPr b="1" lang="en-GB" sz="1200">
                <a:latin typeface="Constantia"/>
                <a:ea typeface="Constantia"/>
                <a:cs typeface="Constantia"/>
                <a:sym typeface="Constantia"/>
              </a:rPr>
              <a:t>Martin</a:t>
            </a:r>
            <a:endParaRPr/>
          </a:p>
          <a:p>
            <a:pPr indent="0" lvl="0" marL="0" marR="0" rtl="0" algn="ctr">
              <a:spcBef>
                <a:spcPts val="0"/>
              </a:spcBef>
              <a:spcAft>
                <a:spcPts val="0"/>
              </a:spcAft>
              <a:buNone/>
            </a:pPr>
            <a:r>
              <a:rPr b="1" lang="en-GB" sz="1200">
                <a:latin typeface="Constantia"/>
                <a:ea typeface="Constantia"/>
                <a:cs typeface="Constantia"/>
                <a:sym typeface="Constantia"/>
              </a:rPr>
              <a:t>Elm</a:t>
            </a:r>
            <a:r>
              <a:rPr b="1" i="0" lang="en-GB" sz="1200" u="none" cap="none" strike="noStrike">
                <a:solidFill>
                  <a:srgbClr val="000000"/>
                </a:solidFill>
                <a:latin typeface="Constantia"/>
                <a:ea typeface="Constantia"/>
                <a:cs typeface="Constantia"/>
                <a:sym typeface="Constantia"/>
              </a:rPr>
              <a:t> class teacher</a:t>
            </a:r>
            <a:endParaRPr/>
          </a:p>
        </p:txBody>
      </p:sp>
      <p:sp>
        <p:nvSpPr>
          <p:cNvPr id="114" name="Google Shape;114;p15"/>
          <p:cNvSpPr/>
          <p:nvPr/>
        </p:nvSpPr>
        <p:spPr>
          <a:xfrm>
            <a:off x="627675" y="6125650"/>
            <a:ext cx="2088300" cy="598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Mr</a:t>
            </a:r>
            <a:r>
              <a:rPr b="1" lang="en-GB" sz="1200">
                <a:latin typeface="Constantia"/>
                <a:ea typeface="Constantia"/>
                <a:cs typeface="Constantia"/>
                <a:sym typeface="Constantia"/>
              </a:rPr>
              <a:t> Wyatt</a:t>
            </a:r>
            <a:endParaRPr/>
          </a:p>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pic>
        <p:nvPicPr>
          <p:cNvPr id="115" name="Google Shape;115;p15"/>
          <p:cNvPicPr preferRelativeResize="0"/>
          <p:nvPr/>
        </p:nvPicPr>
        <p:blipFill>
          <a:blip r:embed="rId4">
            <a:alphaModFix/>
          </a:blip>
          <a:stretch>
            <a:fillRect/>
          </a:stretch>
        </p:blipFill>
        <p:spPr>
          <a:xfrm>
            <a:off x="3476963" y="4220638"/>
            <a:ext cx="1905000" cy="1905000"/>
          </a:xfrm>
          <a:prstGeom prst="rect">
            <a:avLst/>
          </a:prstGeom>
          <a:noFill/>
          <a:ln>
            <a:noFill/>
          </a:ln>
        </p:spPr>
      </p:pic>
      <p:sp>
        <p:nvSpPr>
          <p:cNvPr id="116" name="Google Shape;116;p15"/>
          <p:cNvSpPr/>
          <p:nvPr/>
        </p:nvSpPr>
        <p:spPr>
          <a:xfrm>
            <a:off x="3626684" y="6085814"/>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Mrs </a:t>
            </a:r>
            <a:r>
              <a:rPr b="1" lang="en-GB" sz="1200">
                <a:latin typeface="Constantia"/>
                <a:ea typeface="Constantia"/>
                <a:cs typeface="Constantia"/>
                <a:sym typeface="Constantia"/>
              </a:rPr>
              <a:t>Gilder</a:t>
            </a:r>
            <a:endParaRPr/>
          </a:p>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pic>
        <p:nvPicPr>
          <p:cNvPr id="117" name="Google Shape;117;p15"/>
          <p:cNvPicPr preferRelativeResize="0"/>
          <p:nvPr/>
        </p:nvPicPr>
        <p:blipFill>
          <a:blip r:embed="rId5">
            <a:alphaModFix/>
          </a:blip>
          <a:stretch>
            <a:fillRect/>
          </a:stretch>
        </p:blipFill>
        <p:spPr>
          <a:xfrm>
            <a:off x="3476975" y="1407633"/>
            <a:ext cx="1905000" cy="1905000"/>
          </a:xfrm>
          <a:prstGeom prst="rect">
            <a:avLst/>
          </a:prstGeom>
          <a:noFill/>
          <a:ln>
            <a:noFill/>
          </a:ln>
        </p:spPr>
      </p:pic>
      <p:pic>
        <p:nvPicPr>
          <p:cNvPr id="118" name="Google Shape;118;p15"/>
          <p:cNvPicPr preferRelativeResize="0"/>
          <p:nvPr/>
        </p:nvPicPr>
        <p:blipFill>
          <a:blip r:embed="rId6">
            <a:alphaModFix/>
          </a:blip>
          <a:stretch>
            <a:fillRect/>
          </a:stretch>
        </p:blipFill>
        <p:spPr>
          <a:xfrm>
            <a:off x="6336950" y="1430758"/>
            <a:ext cx="1905000" cy="1905000"/>
          </a:xfrm>
          <a:prstGeom prst="rect">
            <a:avLst/>
          </a:prstGeom>
          <a:noFill/>
          <a:ln>
            <a:noFill/>
          </a:ln>
        </p:spPr>
      </p:pic>
      <p:pic>
        <p:nvPicPr>
          <p:cNvPr id="119" name="Google Shape;119;p15"/>
          <p:cNvPicPr preferRelativeResize="0"/>
          <p:nvPr/>
        </p:nvPicPr>
        <p:blipFill>
          <a:blip r:embed="rId7">
            <a:alphaModFix/>
          </a:blip>
          <a:stretch>
            <a:fillRect/>
          </a:stretch>
        </p:blipFill>
        <p:spPr>
          <a:xfrm>
            <a:off x="699925" y="1511600"/>
            <a:ext cx="1943795" cy="1743300"/>
          </a:xfrm>
          <a:prstGeom prst="rect">
            <a:avLst/>
          </a:prstGeom>
          <a:noFill/>
          <a:ln>
            <a:noFill/>
          </a:ln>
        </p:spPr>
      </p:pic>
      <p:sp>
        <p:nvSpPr>
          <p:cNvPr id="120" name="Google Shape;120;p15"/>
          <p:cNvSpPr/>
          <p:nvPr/>
        </p:nvSpPr>
        <p:spPr>
          <a:xfrm>
            <a:off x="818325" y="3331400"/>
            <a:ext cx="1707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Mr</a:t>
            </a:r>
            <a:r>
              <a:rPr b="1" lang="en-GB" sz="1200">
                <a:latin typeface="Constantia"/>
                <a:ea typeface="Constantia"/>
                <a:cs typeface="Constantia"/>
                <a:sym typeface="Constantia"/>
              </a:rPr>
              <a:t>s Aristidou</a:t>
            </a:r>
            <a:endParaRPr/>
          </a:p>
          <a:p>
            <a:pPr indent="0" lvl="0" marL="0" marR="0" rtl="0" algn="ctr">
              <a:spcBef>
                <a:spcPts val="0"/>
              </a:spcBef>
              <a:spcAft>
                <a:spcPts val="0"/>
              </a:spcAft>
              <a:buNone/>
            </a:pPr>
            <a:r>
              <a:rPr b="1" lang="en-GB" sz="1200">
                <a:latin typeface="Constantia"/>
                <a:ea typeface="Constantia"/>
                <a:cs typeface="Constantia"/>
                <a:sym typeface="Constantia"/>
              </a:rPr>
              <a:t>Elm</a:t>
            </a:r>
            <a:r>
              <a:rPr b="1" i="0" lang="en-GB" sz="1200" u="none" cap="none" strike="noStrike">
                <a:solidFill>
                  <a:srgbClr val="000000"/>
                </a:solidFill>
                <a:latin typeface="Constantia"/>
                <a:ea typeface="Constantia"/>
                <a:cs typeface="Constantia"/>
                <a:sym typeface="Constantia"/>
              </a:rPr>
              <a:t> class teacher</a:t>
            </a:r>
            <a:endParaRPr/>
          </a:p>
        </p:txBody>
      </p:sp>
      <p:sp>
        <p:nvSpPr>
          <p:cNvPr id="121" name="Google Shape;121;p15"/>
          <p:cNvSpPr/>
          <p:nvPr/>
        </p:nvSpPr>
        <p:spPr>
          <a:xfrm>
            <a:off x="9295925" y="3331400"/>
            <a:ext cx="1707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a:t>
            </a:r>
            <a:r>
              <a:rPr b="1" lang="en-GB" sz="1200">
                <a:latin typeface="Constantia"/>
                <a:ea typeface="Constantia"/>
                <a:cs typeface="Constantia"/>
                <a:sym typeface="Constantia"/>
              </a:rPr>
              <a:t>iss Whorlow</a:t>
            </a:r>
            <a:endParaRPr/>
          </a:p>
          <a:p>
            <a:pPr indent="0" lvl="0" marL="0" marR="0" rtl="0" algn="ctr">
              <a:spcBef>
                <a:spcPts val="0"/>
              </a:spcBef>
              <a:spcAft>
                <a:spcPts val="0"/>
              </a:spcAft>
              <a:buNone/>
            </a:pPr>
            <a:r>
              <a:rPr b="1" lang="en-GB" sz="1200">
                <a:latin typeface="Constantia"/>
                <a:ea typeface="Constantia"/>
                <a:cs typeface="Constantia"/>
                <a:sym typeface="Constantia"/>
              </a:rPr>
              <a:t>Pine</a:t>
            </a:r>
            <a:r>
              <a:rPr b="1" i="0" lang="en-GB" sz="1200" u="none" cap="none" strike="noStrike">
                <a:solidFill>
                  <a:srgbClr val="000000"/>
                </a:solidFill>
                <a:latin typeface="Constantia"/>
                <a:ea typeface="Constantia"/>
                <a:cs typeface="Constantia"/>
                <a:sym typeface="Constantia"/>
              </a:rPr>
              <a:t> class teacher</a:t>
            </a:r>
            <a:endParaRPr/>
          </a:p>
        </p:txBody>
      </p:sp>
      <p:pic>
        <p:nvPicPr>
          <p:cNvPr id="122" name="Google Shape;122;p15"/>
          <p:cNvPicPr preferRelativeResize="0"/>
          <p:nvPr/>
        </p:nvPicPr>
        <p:blipFill>
          <a:blip r:embed="rId8">
            <a:alphaModFix/>
          </a:blip>
          <a:stretch>
            <a:fillRect/>
          </a:stretch>
        </p:blipFill>
        <p:spPr>
          <a:xfrm>
            <a:off x="719325" y="4220650"/>
            <a:ext cx="1905000" cy="1905000"/>
          </a:xfrm>
          <a:prstGeom prst="rect">
            <a:avLst/>
          </a:prstGeom>
          <a:noFill/>
          <a:ln>
            <a:noFill/>
          </a:ln>
        </p:spPr>
      </p:pic>
      <p:pic>
        <p:nvPicPr>
          <p:cNvPr id="123" name="Google Shape;123;p15"/>
          <p:cNvPicPr preferRelativeResize="0"/>
          <p:nvPr/>
        </p:nvPicPr>
        <p:blipFill>
          <a:blip r:embed="rId9">
            <a:alphaModFix/>
          </a:blip>
          <a:stretch>
            <a:fillRect/>
          </a:stretch>
        </p:blipFill>
        <p:spPr>
          <a:xfrm>
            <a:off x="6342400" y="4226100"/>
            <a:ext cx="1894094" cy="1894094"/>
          </a:xfrm>
          <a:prstGeom prst="rect">
            <a:avLst/>
          </a:prstGeom>
          <a:noFill/>
          <a:ln>
            <a:noFill/>
          </a:ln>
        </p:spPr>
      </p:pic>
      <p:pic>
        <p:nvPicPr>
          <p:cNvPr id="124" name="Google Shape;124;p15"/>
          <p:cNvPicPr preferRelativeResize="0"/>
          <p:nvPr/>
        </p:nvPicPr>
        <p:blipFill>
          <a:blip r:embed="rId10">
            <a:alphaModFix/>
          </a:blip>
          <a:stretch>
            <a:fillRect/>
          </a:stretch>
        </p:blipFill>
        <p:spPr>
          <a:xfrm>
            <a:off x="9196913" y="4220650"/>
            <a:ext cx="1905000" cy="1905000"/>
          </a:xfrm>
          <a:prstGeom prst="rect">
            <a:avLst/>
          </a:prstGeom>
          <a:noFill/>
          <a:ln>
            <a:noFill/>
          </a:ln>
        </p:spPr>
      </p:pic>
      <p:pic>
        <p:nvPicPr>
          <p:cNvPr id="125" name="Google Shape;125;p15"/>
          <p:cNvPicPr preferRelativeResize="0"/>
          <p:nvPr/>
        </p:nvPicPr>
        <p:blipFill>
          <a:blip r:embed="rId11">
            <a:alphaModFix/>
          </a:blip>
          <a:stretch>
            <a:fillRect/>
          </a:stretch>
        </p:blipFill>
        <p:spPr>
          <a:xfrm>
            <a:off x="9108825" y="1413090"/>
            <a:ext cx="1894100" cy="189407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16"/>
          <p:cNvSpPr txBox="1"/>
          <p:nvPr>
            <p:ph type="title"/>
          </p:nvPr>
        </p:nvSpPr>
        <p:spPr>
          <a:xfrm>
            <a:off x="2742297" y="350760"/>
            <a:ext cx="6866700" cy="7818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b="1" lang="en-GB">
                <a:latin typeface="Arial Black"/>
                <a:ea typeface="Arial Black"/>
                <a:cs typeface="Arial Black"/>
                <a:sym typeface="Arial Black"/>
              </a:rPr>
              <a:t>Meet the Year 5 </a:t>
            </a:r>
            <a:endParaRPr b="1">
              <a:latin typeface="Arial Black"/>
              <a:ea typeface="Arial Black"/>
              <a:cs typeface="Arial Black"/>
              <a:sym typeface="Arial Black"/>
            </a:endParaRPr>
          </a:p>
          <a:p>
            <a:pPr indent="0" lvl="0" marL="0" rtl="0" algn="ctr">
              <a:lnSpc>
                <a:spcPct val="90000"/>
              </a:lnSpc>
              <a:spcBef>
                <a:spcPts val="0"/>
              </a:spcBef>
              <a:spcAft>
                <a:spcPts val="0"/>
              </a:spcAft>
              <a:buClr>
                <a:schemeClr val="dk1"/>
              </a:buClr>
              <a:buSzPct val="100000"/>
              <a:buFont typeface="Arial Black"/>
              <a:buNone/>
            </a:pPr>
            <a:r>
              <a:rPr b="1" lang="en-GB">
                <a:latin typeface="Arial Black"/>
                <a:ea typeface="Arial Black"/>
                <a:cs typeface="Arial Black"/>
                <a:sym typeface="Arial Black"/>
              </a:rPr>
              <a:t> PPA Team</a:t>
            </a:r>
            <a:endParaRPr b="1">
              <a:latin typeface="Arial Black"/>
              <a:ea typeface="Arial Black"/>
              <a:cs typeface="Arial Black"/>
              <a:sym typeface="Arial Black"/>
            </a:endParaRPr>
          </a:p>
        </p:txBody>
      </p:sp>
      <p:sp>
        <p:nvSpPr>
          <p:cNvPr id="131" name="Google Shape;131;p16"/>
          <p:cNvSpPr/>
          <p:nvPr/>
        </p:nvSpPr>
        <p:spPr>
          <a:xfrm>
            <a:off x="1745774" y="4017775"/>
            <a:ext cx="1781100" cy="646200"/>
          </a:xfrm>
          <a:prstGeom prst="rect">
            <a:avLst/>
          </a:prstGeom>
          <a:noFill/>
          <a:ln>
            <a:noFill/>
          </a:ln>
        </p:spPr>
        <p:txBody>
          <a:bodyPr anchorCtr="0" anchor="t" bIns="45700" lIns="91425" spcFirstLastPara="1" rIns="91425" wrap="square" tIns="45700">
            <a:noAutofit/>
          </a:bodyPr>
          <a:lstStyle/>
          <a:p>
            <a:pPr indent="0" lvl="1" marL="0" marR="0" rtl="0" algn="l">
              <a:spcBef>
                <a:spcPts val="0"/>
              </a:spcBef>
              <a:spcAft>
                <a:spcPts val="0"/>
              </a:spcAft>
              <a:buNone/>
            </a:pPr>
            <a:r>
              <a:t/>
            </a:r>
            <a:endParaRPr b="1" sz="1500">
              <a:latin typeface="Constantia"/>
              <a:ea typeface="Constantia"/>
              <a:cs typeface="Constantia"/>
              <a:sym typeface="Constantia"/>
            </a:endParaRPr>
          </a:p>
          <a:p>
            <a:pPr indent="0" lvl="1" marL="0" marR="0" rtl="0" algn="ctr">
              <a:spcBef>
                <a:spcPts val="0"/>
              </a:spcBef>
              <a:spcAft>
                <a:spcPts val="0"/>
              </a:spcAft>
              <a:buNone/>
            </a:pPr>
            <a:r>
              <a:rPr b="1" lang="en-GB" sz="1500">
                <a:latin typeface="Constantia"/>
                <a:ea typeface="Constantia"/>
                <a:cs typeface="Constantia"/>
                <a:sym typeface="Constantia"/>
              </a:rPr>
              <a:t>Mrs Coombs</a:t>
            </a:r>
            <a:endParaRPr b="1" i="0" sz="1500" u="none" cap="none" strike="noStrike">
              <a:solidFill>
                <a:srgbClr val="000000"/>
              </a:solidFill>
              <a:latin typeface="Constantia"/>
              <a:ea typeface="Constantia"/>
              <a:cs typeface="Constantia"/>
              <a:sym typeface="Constantia"/>
            </a:endParaRPr>
          </a:p>
        </p:txBody>
      </p:sp>
      <p:sp>
        <p:nvSpPr>
          <p:cNvPr id="132" name="Google Shape;132;p16"/>
          <p:cNvSpPr/>
          <p:nvPr/>
        </p:nvSpPr>
        <p:spPr>
          <a:xfrm>
            <a:off x="5170475" y="4017775"/>
            <a:ext cx="1506900" cy="646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1" sz="1200">
              <a:latin typeface="Constantia"/>
              <a:ea typeface="Constantia"/>
              <a:cs typeface="Constantia"/>
              <a:sym typeface="Constantia"/>
            </a:endParaRPr>
          </a:p>
          <a:p>
            <a:pPr indent="0" lvl="0" marL="0" marR="0" rtl="0" algn="ctr">
              <a:spcBef>
                <a:spcPts val="0"/>
              </a:spcBef>
              <a:spcAft>
                <a:spcPts val="0"/>
              </a:spcAft>
              <a:buNone/>
            </a:pPr>
            <a:r>
              <a:rPr b="1" lang="en-GB" sz="1500">
                <a:latin typeface="Constantia"/>
                <a:ea typeface="Constantia"/>
                <a:cs typeface="Constantia"/>
                <a:sym typeface="Constantia"/>
              </a:rPr>
              <a:t>Mr Cawley</a:t>
            </a:r>
            <a:endParaRPr b="1" sz="1500">
              <a:latin typeface="Constantia"/>
              <a:ea typeface="Constantia"/>
              <a:cs typeface="Constantia"/>
              <a:sym typeface="Constantia"/>
            </a:endParaRPr>
          </a:p>
        </p:txBody>
      </p:sp>
      <p:pic>
        <p:nvPicPr>
          <p:cNvPr descr="N:\Brookland Logo.png" id="133" name="Google Shape;133;p16"/>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34" name="Google Shape;134;p16"/>
          <p:cNvPicPr preferRelativeResize="0"/>
          <p:nvPr/>
        </p:nvPicPr>
        <p:blipFill rotWithShape="1">
          <a:blip r:embed="rId3">
            <a:alphaModFix/>
          </a:blip>
          <a:srcRect b="0" l="0" r="0" t="0"/>
          <a:stretch/>
        </p:blipFill>
        <p:spPr>
          <a:xfrm>
            <a:off x="11016494" y="230188"/>
            <a:ext cx="993457" cy="1022870"/>
          </a:xfrm>
          <a:prstGeom prst="rect">
            <a:avLst/>
          </a:prstGeom>
          <a:noFill/>
          <a:ln>
            <a:noFill/>
          </a:ln>
        </p:spPr>
      </p:pic>
      <p:sp>
        <p:nvSpPr>
          <p:cNvPr id="135" name="Google Shape;135;p16"/>
          <p:cNvSpPr/>
          <p:nvPr/>
        </p:nvSpPr>
        <p:spPr>
          <a:xfrm>
            <a:off x="8458075" y="4017775"/>
            <a:ext cx="1506900" cy="646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1" sz="1200">
              <a:latin typeface="Constantia"/>
              <a:ea typeface="Constantia"/>
              <a:cs typeface="Constantia"/>
              <a:sym typeface="Constantia"/>
            </a:endParaRPr>
          </a:p>
          <a:p>
            <a:pPr indent="0" lvl="0" marL="0" marR="0" rtl="0" algn="ctr">
              <a:spcBef>
                <a:spcPts val="0"/>
              </a:spcBef>
              <a:spcAft>
                <a:spcPts val="0"/>
              </a:spcAft>
              <a:buNone/>
            </a:pPr>
            <a:r>
              <a:rPr b="1" lang="en-GB" sz="1500">
                <a:latin typeface="Constantia"/>
                <a:ea typeface="Constantia"/>
                <a:cs typeface="Constantia"/>
                <a:sym typeface="Constantia"/>
              </a:rPr>
              <a:t>Mrs Moore</a:t>
            </a:r>
            <a:endParaRPr b="1" sz="1500">
              <a:latin typeface="Constantia"/>
              <a:ea typeface="Constantia"/>
              <a:cs typeface="Constantia"/>
              <a:sym typeface="Constantia"/>
            </a:endParaRPr>
          </a:p>
        </p:txBody>
      </p:sp>
      <p:sp>
        <p:nvSpPr>
          <p:cNvPr id="136" name="Google Shape;136;p16"/>
          <p:cNvSpPr txBox="1"/>
          <p:nvPr/>
        </p:nvSpPr>
        <p:spPr>
          <a:xfrm>
            <a:off x="1848275" y="5249600"/>
            <a:ext cx="8116800" cy="1022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800">
                <a:solidFill>
                  <a:schemeClr val="dk1"/>
                </a:solidFill>
                <a:latin typeface="Calibri"/>
                <a:ea typeface="Calibri"/>
                <a:cs typeface="Calibri"/>
                <a:sym typeface="Calibri"/>
              </a:rPr>
              <a:t>Our PPA time will be every Wednesday morning.</a:t>
            </a:r>
            <a:endParaRPr sz="2800">
              <a:solidFill>
                <a:schemeClr val="dk1"/>
              </a:solidFill>
              <a:latin typeface="Calibri"/>
              <a:ea typeface="Calibri"/>
              <a:cs typeface="Calibri"/>
              <a:sym typeface="Calibri"/>
            </a:endParaRPr>
          </a:p>
        </p:txBody>
      </p:sp>
      <p:pic>
        <p:nvPicPr>
          <p:cNvPr id="137" name="Google Shape;137;p16"/>
          <p:cNvPicPr preferRelativeResize="0"/>
          <p:nvPr/>
        </p:nvPicPr>
        <p:blipFill>
          <a:blip r:embed="rId4">
            <a:alphaModFix/>
          </a:blip>
          <a:stretch>
            <a:fillRect/>
          </a:stretch>
        </p:blipFill>
        <p:spPr>
          <a:xfrm>
            <a:off x="1683825" y="2336583"/>
            <a:ext cx="1905000" cy="1905000"/>
          </a:xfrm>
          <a:prstGeom prst="rect">
            <a:avLst/>
          </a:prstGeom>
          <a:noFill/>
          <a:ln>
            <a:noFill/>
          </a:ln>
        </p:spPr>
      </p:pic>
      <p:pic>
        <p:nvPicPr>
          <p:cNvPr id="138" name="Google Shape;138;p16"/>
          <p:cNvPicPr preferRelativeResize="0"/>
          <p:nvPr/>
        </p:nvPicPr>
        <p:blipFill>
          <a:blip r:embed="rId5">
            <a:alphaModFix/>
          </a:blip>
          <a:stretch>
            <a:fillRect/>
          </a:stretch>
        </p:blipFill>
        <p:spPr>
          <a:xfrm>
            <a:off x="4971425" y="2238583"/>
            <a:ext cx="1905000" cy="1905000"/>
          </a:xfrm>
          <a:prstGeom prst="rect">
            <a:avLst/>
          </a:prstGeom>
          <a:noFill/>
          <a:ln>
            <a:noFill/>
          </a:ln>
        </p:spPr>
      </p:pic>
      <p:pic>
        <p:nvPicPr>
          <p:cNvPr id="139" name="Google Shape;139;p16"/>
          <p:cNvPicPr preferRelativeResize="0"/>
          <p:nvPr/>
        </p:nvPicPr>
        <p:blipFill>
          <a:blip r:embed="rId6">
            <a:alphaModFix/>
          </a:blip>
          <a:stretch>
            <a:fillRect/>
          </a:stretch>
        </p:blipFill>
        <p:spPr>
          <a:xfrm>
            <a:off x="8320975" y="2336583"/>
            <a:ext cx="1905000" cy="1905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The Brookland Values</a:t>
            </a:r>
            <a:endParaRPr b="1">
              <a:latin typeface="Arial Black"/>
              <a:ea typeface="Arial Black"/>
              <a:cs typeface="Arial Black"/>
              <a:sym typeface="Arial Black"/>
            </a:endParaRPr>
          </a:p>
        </p:txBody>
      </p:sp>
      <p:sp>
        <p:nvSpPr>
          <p:cNvPr id="146" name="Google Shape;146;p1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0" lvl="0" marL="0" rtl="0" algn="ctr">
              <a:lnSpc>
                <a:spcPct val="90000"/>
              </a:lnSpc>
              <a:spcBef>
                <a:spcPts val="1000"/>
              </a:spcBef>
              <a:spcAft>
                <a:spcPts val="0"/>
              </a:spcAft>
              <a:buClr>
                <a:schemeClr val="dk1"/>
              </a:buClr>
              <a:buSzPts val="4000"/>
              <a:buNone/>
            </a:pPr>
            <a:r>
              <a:rPr lang="en-GB" sz="4000"/>
              <a:t>Be KIND</a:t>
            </a:r>
            <a:endParaRPr/>
          </a:p>
          <a:p>
            <a:pPr indent="0" lvl="0" marL="0" rtl="0" algn="ctr">
              <a:lnSpc>
                <a:spcPct val="90000"/>
              </a:lnSpc>
              <a:spcBef>
                <a:spcPts val="1000"/>
              </a:spcBef>
              <a:spcAft>
                <a:spcPts val="0"/>
              </a:spcAft>
              <a:buClr>
                <a:schemeClr val="dk1"/>
              </a:buClr>
              <a:buSzPts val="4000"/>
              <a:buNone/>
            </a:pPr>
            <a:r>
              <a:t/>
            </a:r>
            <a:endParaRPr sz="4000"/>
          </a:p>
          <a:p>
            <a:pPr indent="0" lvl="0" marL="0" rtl="0" algn="ctr">
              <a:lnSpc>
                <a:spcPct val="90000"/>
              </a:lnSpc>
              <a:spcBef>
                <a:spcPts val="1000"/>
              </a:spcBef>
              <a:spcAft>
                <a:spcPts val="0"/>
              </a:spcAft>
              <a:buClr>
                <a:schemeClr val="dk1"/>
              </a:buClr>
              <a:buSzPts val="4000"/>
              <a:buNone/>
            </a:pPr>
            <a:r>
              <a:rPr lang="en-GB" sz="4000"/>
              <a:t>Be RESPECTFUL</a:t>
            </a:r>
            <a:endParaRPr/>
          </a:p>
          <a:p>
            <a:pPr indent="0" lvl="0" marL="0" rtl="0" algn="ctr">
              <a:lnSpc>
                <a:spcPct val="90000"/>
              </a:lnSpc>
              <a:spcBef>
                <a:spcPts val="1000"/>
              </a:spcBef>
              <a:spcAft>
                <a:spcPts val="0"/>
              </a:spcAft>
              <a:buClr>
                <a:schemeClr val="dk1"/>
              </a:buClr>
              <a:buSzPts val="4000"/>
              <a:buNone/>
            </a:pPr>
            <a:r>
              <a:t/>
            </a:r>
            <a:endParaRPr sz="4000"/>
          </a:p>
          <a:p>
            <a:pPr indent="0" lvl="0" marL="0" rtl="0" algn="ctr">
              <a:lnSpc>
                <a:spcPct val="90000"/>
              </a:lnSpc>
              <a:spcBef>
                <a:spcPts val="1000"/>
              </a:spcBef>
              <a:spcAft>
                <a:spcPts val="0"/>
              </a:spcAft>
              <a:buClr>
                <a:schemeClr val="dk1"/>
              </a:buClr>
              <a:buSzPts val="4000"/>
              <a:buNone/>
            </a:pPr>
            <a:r>
              <a:rPr lang="en-GB" sz="4000"/>
              <a:t>Be the BEST that you can be</a:t>
            </a:r>
            <a:endParaRPr sz="4000"/>
          </a:p>
        </p:txBody>
      </p:sp>
      <p:pic>
        <p:nvPicPr>
          <p:cNvPr descr="N:\Brookland Logo.png" id="147" name="Google Shape;147;p17"/>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48" name="Google Shape;148;p17"/>
          <p:cNvPicPr preferRelativeResize="0"/>
          <p:nvPr/>
        </p:nvPicPr>
        <p:blipFill rotWithShape="1">
          <a:blip r:embed="rId3">
            <a:alphaModFix/>
          </a:blip>
          <a:srcRect b="0" l="0" r="0" t="0"/>
          <a:stretch/>
        </p:blipFill>
        <p:spPr>
          <a:xfrm>
            <a:off x="10857072" y="230188"/>
            <a:ext cx="993457" cy="102287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8"/>
          <p:cNvSpPr txBox="1"/>
          <p:nvPr>
            <p:ph type="title"/>
          </p:nvPr>
        </p:nvSpPr>
        <p:spPr>
          <a:xfrm>
            <a:off x="2565762" y="284956"/>
            <a:ext cx="686888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Rights Respecting school</a:t>
            </a:r>
            <a:endParaRPr b="1">
              <a:latin typeface="Arial Black"/>
              <a:ea typeface="Arial Black"/>
              <a:cs typeface="Arial Black"/>
              <a:sym typeface="Arial Black"/>
            </a:endParaRPr>
          </a:p>
        </p:txBody>
      </p:sp>
      <p:sp>
        <p:nvSpPr>
          <p:cNvPr id="155" name="Google Shape;155;p18"/>
          <p:cNvSpPr txBox="1"/>
          <p:nvPr>
            <p:ph idx="1" type="body"/>
          </p:nvPr>
        </p:nvSpPr>
        <p:spPr>
          <a:xfrm>
            <a:off x="838200" y="2034631"/>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Each class has a Class Agreement based on the Unicef Rights of the Child.</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The class chooses the rights to focus on such as the right to an education, the right to be safe, the right to relax and play.</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We have a weekly session where children learn more about the rights and how they can help everyone to receive their rights.</a:t>
            </a:r>
            <a:endParaRPr/>
          </a:p>
        </p:txBody>
      </p:sp>
      <p:pic>
        <p:nvPicPr>
          <p:cNvPr descr="https://www.unicef.org.uk/rights-respecting-schools/wp-content/uploads/sites/4/2017/12/Gold-logo.png" id="156" name="Google Shape;156;p18"/>
          <p:cNvPicPr preferRelativeResize="0"/>
          <p:nvPr/>
        </p:nvPicPr>
        <p:blipFill rotWithShape="1">
          <a:blip r:embed="rId3">
            <a:alphaModFix/>
          </a:blip>
          <a:srcRect b="0" l="0" r="0" t="0"/>
          <a:stretch/>
        </p:blipFill>
        <p:spPr>
          <a:xfrm>
            <a:off x="10032274" y="284956"/>
            <a:ext cx="1721576" cy="1325563"/>
          </a:xfrm>
          <a:prstGeom prst="rect">
            <a:avLst/>
          </a:prstGeom>
          <a:noFill/>
          <a:ln>
            <a:noFill/>
          </a:ln>
        </p:spPr>
      </p:pic>
      <p:pic>
        <p:nvPicPr>
          <p:cNvPr descr="https://www.unicef.org.uk/rights-respecting-schools/wp-content/uploads/sites/4/2017/12/Gold-logo.png" id="157" name="Google Shape;157;p18"/>
          <p:cNvPicPr preferRelativeResize="0"/>
          <p:nvPr/>
        </p:nvPicPr>
        <p:blipFill rotWithShape="1">
          <a:blip r:embed="rId3">
            <a:alphaModFix/>
          </a:blip>
          <a:srcRect b="0" l="0" r="0" t="0"/>
          <a:stretch/>
        </p:blipFill>
        <p:spPr>
          <a:xfrm>
            <a:off x="246561" y="284956"/>
            <a:ext cx="1721576" cy="132556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19"/>
          <p:cNvSpPr txBox="1"/>
          <p:nvPr>
            <p:ph type="title"/>
          </p:nvPr>
        </p:nvSpPr>
        <p:spPr>
          <a:xfrm>
            <a:off x="836023" y="292327"/>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We are INCLUSIVE and DIVERSE</a:t>
            </a:r>
            <a:endParaRPr b="1">
              <a:latin typeface="Arial Black"/>
              <a:ea typeface="Arial Black"/>
              <a:cs typeface="Arial Black"/>
              <a:sym typeface="Arial Black"/>
            </a:endParaRPr>
          </a:p>
        </p:txBody>
      </p:sp>
      <p:sp>
        <p:nvSpPr>
          <p:cNvPr id="164" name="Google Shape;164;p19"/>
          <p:cNvSpPr txBox="1"/>
          <p:nvPr>
            <p:ph idx="1" type="body"/>
          </p:nvPr>
        </p:nvSpPr>
        <p:spPr>
          <a:xfrm>
            <a:off x="1260566" y="1854926"/>
            <a:ext cx="9666514" cy="465037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The children are at the centre of everything we do</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We treat each child as an individual</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We acknowledge diversity because we are diverse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We are working on ensuring our curriculum continues to be diverse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We will be using aspects from the ‘No Outsiders: Everyone different, everyone welcome’ scheme which uses children’s literature and real-life news stories to discuss differences and acceptance.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p:txBody>
      </p:sp>
      <p:pic>
        <p:nvPicPr>
          <p:cNvPr descr="N:\Brookland Logo.png" id="165" name="Google Shape;165;p19"/>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66" name="Google Shape;166;p19"/>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20"/>
          <p:cNvSpPr txBox="1"/>
          <p:nvPr>
            <p:ph type="title"/>
          </p:nvPr>
        </p:nvSpPr>
        <p:spPr>
          <a:xfrm>
            <a:off x="836023" y="16872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ATTENDANCE MATTERS</a:t>
            </a:r>
            <a:endParaRPr b="1">
              <a:latin typeface="Arial Black"/>
              <a:ea typeface="Arial Black"/>
              <a:cs typeface="Arial Black"/>
              <a:sym typeface="Arial Black"/>
            </a:endParaRPr>
          </a:p>
        </p:txBody>
      </p:sp>
      <p:sp>
        <p:nvSpPr>
          <p:cNvPr id="173" name="Google Shape;173;p20"/>
          <p:cNvSpPr txBox="1"/>
          <p:nvPr>
            <p:ph idx="1" type="body"/>
          </p:nvPr>
        </p:nvSpPr>
        <p:spPr>
          <a:xfrm>
            <a:off x="115050" y="1595997"/>
            <a:ext cx="4935923" cy="4755341"/>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90000"/>
              </a:lnSpc>
              <a:spcBef>
                <a:spcPts val="0"/>
              </a:spcBef>
              <a:spcAft>
                <a:spcPts val="0"/>
              </a:spcAft>
              <a:buClr>
                <a:schemeClr val="dk1"/>
              </a:buClr>
              <a:buSzPct val="100000"/>
              <a:buChar char="•"/>
            </a:pPr>
            <a:r>
              <a:rPr lang="en-GB" sz="2400"/>
              <a:t>We can not stress enough how important it is that your child attends school everyday</a:t>
            </a:r>
            <a:endParaRPr/>
          </a:p>
          <a:p>
            <a:pPr indent="-222758" lvl="0" marL="228600" rtl="0" algn="l">
              <a:lnSpc>
                <a:spcPct val="90000"/>
              </a:lnSpc>
              <a:spcBef>
                <a:spcPts val="1000"/>
              </a:spcBef>
              <a:spcAft>
                <a:spcPts val="0"/>
              </a:spcAft>
              <a:buClr>
                <a:schemeClr val="dk1"/>
              </a:buClr>
              <a:buSzPct val="100000"/>
              <a:buNone/>
            </a:pPr>
            <a:r>
              <a:t/>
            </a:r>
            <a:endParaRPr sz="100"/>
          </a:p>
          <a:p>
            <a:pPr indent="-228600" lvl="0" marL="228600" rtl="0" algn="l">
              <a:lnSpc>
                <a:spcPct val="90000"/>
              </a:lnSpc>
              <a:spcBef>
                <a:spcPts val="1000"/>
              </a:spcBef>
              <a:spcAft>
                <a:spcPts val="0"/>
              </a:spcAft>
              <a:buClr>
                <a:schemeClr val="dk1"/>
              </a:buClr>
              <a:buSzPct val="100000"/>
              <a:buChar char="•"/>
            </a:pPr>
            <a:r>
              <a:rPr lang="en-GB" sz="2400"/>
              <a:t>We know children get ill, but unless they are really poorly please send them in. Please do not keep them at home for a runny nose, a slight cough etc.</a:t>
            </a:r>
            <a:endParaRPr sz="100"/>
          </a:p>
          <a:p>
            <a:pPr indent="-228600" lvl="0" marL="228600" rtl="0" algn="l">
              <a:lnSpc>
                <a:spcPct val="90000"/>
              </a:lnSpc>
              <a:spcBef>
                <a:spcPts val="1000"/>
              </a:spcBef>
              <a:spcAft>
                <a:spcPts val="0"/>
              </a:spcAft>
              <a:buClr>
                <a:schemeClr val="dk1"/>
              </a:buClr>
              <a:buSzPct val="100000"/>
              <a:buChar char="•"/>
            </a:pPr>
            <a:r>
              <a:rPr lang="en-GB" sz="2400"/>
              <a:t>Speak to the office and depending on the circumstances, we are happy to administer calpol or nurofen if needed</a:t>
            </a:r>
            <a:endParaRPr/>
          </a:p>
          <a:p>
            <a:pPr indent="-228600" lvl="0" marL="228600" rtl="0" algn="l">
              <a:lnSpc>
                <a:spcPct val="90000"/>
              </a:lnSpc>
              <a:spcBef>
                <a:spcPts val="1000"/>
              </a:spcBef>
              <a:spcAft>
                <a:spcPts val="0"/>
              </a:spcAft>
              <a:buClr>
                <a:schemeClr val="dk1"/>
              </a:buClr>
              <a:buSzPct val="100000"/>
              <a:buChar char="•"/>
            </a:pPr>
            <a:r>
              <a:rPr lang="en-GB" sz="2400"/>
              <a:t>Term time holidays will not be authorized</a:t>
            </a:r>
            <a:endParaRPr/>
          </a:p>
          <a:p>
            <a:pPr indent="-228600" lvl="0" marL="228600" rtl="0" algn="l">
              <a:lnSpc>
                <a:spcPct val="90000"/>
              </a:lnSpc>
              <a:spcBef>
                <a:spcPts val="1000"/>
              </a:spcBef>
              <a:spcAft>
                <a:spcPts val="0"/>
              </a:spcAft>
              <a:buClr>
                <a:schemeClr val="dk1"/>
              </a:buClr>
              <a:buSzPct val="100000"/>
              <a:buChar char="•"/>
            </a:pPr>
            <a:r>
              <a:rPr lang="en-GB" sz="2400"/>
              <a:t>Attendance Policy has further details</a:t>
            </a:r>
            <a:endParaRPr sz="20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p:txBody>
      </p:sp>
      <p:pic>
        <p:nvPicPr>
          <p:cNvPr descr="N:\Brookland Logo.png" id="174" name="Google Shape;174;p20"/>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75" name="Google Shape;175;p20"/>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pic>
        <p:nvPicPr>
          <p:cNvPr id="176" name="Google Shape;176;p20"/>
          <p:cNvPicPr preferRelativeResize="0"/>
          <p:nvPr/>
        </p:nvPicPr>
        <p:blipFill rotWithShape="1">
          <a:blip r:embed="rId5">
            <a:alphaModFix/>
          </a:blip>
          <a:srcRect b="0" l="0" r="0" t="0"/>
          <a:stretch/>
        </p:blipFill>
        <p:spPr>
          <a:xfrm>
            <a:off x="5050973" y="1410328"/>
            <a:ext cx="7021623" cy="504272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21"/>
          <p:cNvSpPr txBox="1"/>
          <p:nvPr>
            <p:ph type="title"/>
          </p:nvPr>
        </p:nvSpPr>
        <p:spPr>
          <a:xfrm>
            <a:off x="836023" y="292327"/>
            <a:ext cx="10515600" cy="13257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Uniform</a:t>
            </a:r>
            <a:endParaRPr b="1">
              <a:latin typeface="Arial Black"/>
              <a:ea typeface="Arial Black"/>
              <a:cs typeface="Arial Black"/>
              <a:sym typeface="Arial Black"/>
            </a:endParaRPr>
          </a:p>
        </p:txBody>
      </p:sp>
      <p:sp>
        <p:nvSpPr>
          <p:cNvPr id="182" name="Google Shape;182;p21"/>
          <p:cNvSpPr txBox="1"/>
          <p:nvPr>
            <p:ph idx="1" type="body"/>
          </p:nvPr>
        </p:nvSpPr>
        <p:spPr>
          <a:xfrm>
            <a:off x="404950" y="1316900"/>
            <a:ext cx="11403900" cy="5410500"/>
          </a:xfrm>
          <a:prstGeom prst="rect">
            <a:avLst/>
          </a:prstGeom>
          <a:noFill/>
          <a:ln>
            <a:noFill/>
          </a:ln>
        </p:spPr>
        <p:txBody>
          <a:bodyPr anchorCtr="0" anchor="t" bIns="45700" lIns="91425" spcFirstLastPara="1" rIns="91425" wrap="square" tIns="45700">
            <a:normAutofit fontScale="77500" lnSpcReduction="20000"/>
          </a:bodyPr>
          <a:lstStyle/>
          <a:p>
            <a:pPr indent="-205740" lvl="0" marL="228600" rtl="0" algn="l">
              <a:lnSpc>
                <a:spcPct val="90000"/>
              </a:lnSpc>
              <a:spcBef>
                <a:spcPts val="0"/>
              </a:spcBef>
              <a:spcAft>
                <a:spcPts val="0"/>
              </a:spcAft>
              <a:buClr>
                <a:schemeClr val="dk1"/>
              </a:buClr>
              <a:buSzPct val="100000"/>
              <a:buChar char="•"/>
            </a:pPr>
            <a:r>
              <a:rPr lang="en-GB" sz="2400"/>
              <a:t>We have very high expectations and this starts with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Please ensure your child comes to school in correct school uniform and PE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Uniform lists have been previously emailed out and are available on our school website.</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No jewellery – except stud earrings, a watch (not SMART), and any jewelry worn for religious reasons – NO bracelets, bangles, rings, nail polish, make up etc. Dark coloured school shoes to be worn on non-PE days.</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PE uniform – NO football kits, hoodies or bright trainers. Children can wear their school jumper over their PE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We recommend your child bringing in a pair of wellies that they keep at school - they will be used for our outdoor lunchtime provision. </a:t>
            </a:r>
            <a:endParaRPr sz="2400"/>
          </a:p>
          <a:p>
            <a:pPr indent="0" lvl="0" marL="228600" rtl="0" algn="l">
              <a:lnSpc>
                <a:spcPct val="90000"/>
              </a:lnSpc>
              <a:spcBef>
                <a:spcPts val="1000"/>
              </a:spcBef>
              <a:spcAft>
                <a:spcPts val="0"/>
              </a:spcAft>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We do have coveralls for the children to wear, however, if your child is likely to be fond of water and mud, it may also be useful to put some spare clothing in their school bag.</a:t>
            </a:r>
            <a:endParaRPr sz="2400"/>
          </a:p>
          <a:p>
            <a:pPr indent="-87629" lvl="0" marL="228600" rtl="0" algn="l">
              <a:lnSpc>
                <a:spcPct val="90000"/>
              </a:lnSpc>
              <a:spcBef>
                <a:spcPts val="1000"/>
              </a:spcBef>
              <a:spcAft>
                <a:spcPts val="0"/>
              </a:spcAft>
              <a:buClr>
                <a:schemeClr val="dk1"/>
              </a:buClr>
              <a:buSzPct val="100000"/>
              <a:buNone/>
            </a:pPr>
            <a:r>
              <a:t/>
            </a:r>
            <a:endParaRPr sz="2400"/>
          </a:p>
        </p:txBody>
      </p:sp>
      <p:pic>
        <p:nvPicPr>
          <p:cNvPr descr="N:\Brookland Logo.png" id="183" name="Google Shape;183;p21"/>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84" name="Google Shape;184;p21"/>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22"/>
          <p:cNvSpPr txBox="1"/>
          <p:nvPr>
            <p:ph type="title"/>
          </p:nvPr>
        </p:nvSpPr>
        <p:spPr>
          <a:xfrm>
            <a:off x="3922123" y="221434"/>
            <a:ext cx="4347754"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Equipment</a:t>
            </a:r>
            <a:endParaRPr>
              <a:latin typeface="Arial Black"/>
              <a:ea typeface="Arial Black"/>
              <a:cs typeface="Arial Black"/>
              <a:sym typeface="Arial Black"/>
            </a:endParaRPr>
          </a:p>
        </p:txBody>
      </p:sp>
      <p:sp>
        <p:nvSpPr>
          <p:cNvPr id="191" name="Google Shape;191;p2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85000" lnSpcReduction="10000"/>
          </a:bodyPr>
          <a:lstStyle/>
          <a:p>
            <a:pPr indent="-228600" lvl="0" marL="228600" rtl="0" algn="l">
              <a:lnSpc>
                <a:spcPct val="90000"/>
              </a:lnSpc>
              <a:spcBef>
                <a:spcPts val="0"/>
              </a:spcBef>
              <a:spcAft>
                <a:spcPts val="0"/>
              </a:spcAft>
              <a:buClr>
                <a:schemeClr val="dk1"/>
              </a:buClr>
              <a:buSzPct val="100000"/>
              <a:buChar char="•"/>
            </a:pPr>
            <a:r>
              <a:rPr lang="en-GB"/>
              <a:t>School bag</a:t>
            </a:r>
            <a:endParaRPr/>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Water bottle – named - only water</a:t>
            </a:r>
            <a:endParaRPr/>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Stationery – we provide everything your child needs but they are welcome to bring in their own stationery – but no big ‘smiggle’ type pencil cases please</a:t>
            </a:r>
            <a:endParaRPr/>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No toys/cards to school.</a:t>
            </a:r>
            <a:endParaRPr/>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Year 5 children should not bring in a mobile phone, unless they walk home alone</a:t>
            </a:r>
            <a:endParaRPr/>
          </a:p>
          <a:p>
            <a:pPr indent="-77470" lvl="0" marL="228600" rtl="0" algn="l">
              <a:lnSpc>
                <a:spcPct val="90000"/>
              </a:lnSpc>
              <a:spcBef>
                <a:spcPts val="1000"/>
              </a:spcBef>
              <a:spcAft>
                <a:spcPts val="0"/>
              </a:spcAft>
              <a:buClr>
                <a:schemeClr val="dk1"/>
              </a:buClr>
              <a:buSzPct val="100000"/>
              <a:buNone/>
            </a:pPr>
            <a:r>
              <a:t/>
            </a:r>
            <a:endParaRPr/>
          </a:p>
        </p:txBody>
      </p:sp>
      <p:pic>
        <p:nvPicPr>
          <p:cNvPr descr="N:\Brookland Logo.png" id="192" name="Google Shape;192;p22"/>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193" name="Google Shape;193;p22"/>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23"/>
          <p:cNvSpPr txBox="1"/>
          <p:nvPr>
            <p:ph type="title"/>
          </p:nvPr>
        </p:nvSpPr>
        <p:spPr>
          <a:xfrm>
            <a:off x="838200" y="365126"/>
            <a:ext cx="10515600" cy="108485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Curriculum</a:t>
            </a:r>
            <a:endParaRPr b="1">
              <a:latin typeface="Arial Black"/>
              <a:ea typeface="Arial Black"/>
              <a:cs typeface="Arial Black"/>
              <a:sym typeface="Arial Black"/>
            </a:endParaRPr>
          </a:p>
        </p:txBody>
      </p:sp>
      <p:sp>
        <p:nvSpPr>
          <p:cNvPr id="200" name="Google Shape;200;p23"/>
          <p:cNvSpPr txBox="1"/>
          <p:nvPr>
            <p:ph idx="1" type="body"/>
          </p:nvPr>
        </p:nvSpPr>
        <p:spPr>
          <a:xfrm>
            <a:off x="838200" y="1387996"/>
            <a:ext cx="10515600" cy="5313250"/>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GB"/>
              <a:t>W</a:t>
            </a:r>
            <a:r>
              <a:rPr lang="en-GB">
                <a:solidFill>
                  <a:schemeClr val="dk1"/>
                </a:solidFill>
              </a:rPr>
              <a:t>e teach a broad and balanced curriculum covering all areas of the National Curriculum. </a:t>
            </a:r>
            <a:endParaRPr/>
          </a:p>
          <a:p>
            <a:pPr indent="-228600" lvl="0" marL="228600" rtl="0" algn="l">
              <a:lnSpc>
                <a:spcPct val="90000"/>
              </a:lnSpc>
              <a:spcBef>
                <a:spcPts val="1000"/>
              </a:spcBef>
              <a:spcAft>
                <a:spcPts val="0"/>
              </a:spcAft>
              <a:buClr>
                <a:schemeClr val="dk1"/>
              </a:buClr>
              <a:buSzPts val="2800"/>
              <a:buChar char="•"/>
            </a:pPr>
            <a:r>
              <a:rPr lang="en-GB">
                <a:solidFill>
                  <a:schemeClr val="dk1"/>
                </a:solidFill>
              </a:rPr>
              <a:t>In Year </a:t>
            </a:r>
            <a:r>
              <a:rPr lang="en-GB"/>
              <a:t>5</a:t>
            </a:r>
            <a:r>
              <a:rPr lang="en-GB">
                <a:solidFill>
                  <a:schemeClr val="dk1"/>
                </a:solidFill>
              </a:rPr>
              <a:t>, we teach 4 maths and 3 arithmetic lesso</a:t>
            </a:r>
            <a:r>
              <a:rPr lang="en-GB"/>
              <a:t>ns </a:t>
            </a:r>
            <a:r>
              <a:rPr lang="en-GB">
                <a:solidFill>
                  <a:schemeClr val="dk1"/>
                </a:solidFill>
              </a:rPr>
              <a:t>and </a:t>
            </a:r>
            <a:r>
              <a:rPr lang="en-GB"/>
              <a:t>5</a:t>
            </a:r>
            <a:r>
              <a:rPr lang="en-GB">
                <a:solidFill>
                  <a:schemeClr val="dk1"/>
                </a:solidFill>
              </a:rPr>
              <a:t> English lessons weekly. Guided Reading is taught 4 times a week. Spelling and handwriting are taught separately. </a:t>
            </a:r>
            <a:endParaRPr/>
          </a:p>
          <a:p>
            <a:pPr indent="-228600" lvl="0" marL="228600" rtl="0" algn="l">
              <a:lnSpc>
                <a:spcPct val="90000"/>
              </a:lnSpc>
              <a:spcBef>
                <a:spcPts val="1000"/>
              </a:spcBef>
              <a:spcAft>
                <a:spcPts val="0"/>
              </a:spcAft>
              <a:buClr>
                <a:schemeClr val="dk1"/>
              </a:buClr>
              <a:buSzPts val="2800"/>
              <a:buChar char="•"/>
            </a:pPr>
            <a:r>
              <a:rPr lang="en-GB">
                <a:solidFill>
                  <a:schemeClr val="dk1"/>
                </a:solidFill>
              </a:rPr>
              <a:t>There are 2 PE lessons a week – </a:t>
            </a:r>
            <a:r>
              <a:rPr lang="en-GB"/>
              <a:t>Wednes</a:t>
            </a:r>
            <a:r>
              <a:rPr lang="en-GB">
                <a:solidFill>
                  <a:schemeClr val="dk1"/>
                </a:solidFill>
              </a:rPr>
              <a:t>day and Thursday</a:t>
            </a:r>
            <a:endParaRPr/>
          </a:p>
          <a:p>
            <a:pPr indent="-228600" lvl="0" marL="228600" rtl="0" algn="l">
              <a:lnSpc>
                <a:spcPct val="90000"/>
              </a:lnSpc>
              <a:spcBef>
                <a:spcPts val="1000"/>
              </a:spcBef>
              <a:spcAft>
                <a:spcPts val="0"/>
              </a:spcAft>
              <a:buClr>
                <a:schemeClr val="dk1"/>
              </a:buClr>
              <a:buSzPts val="2800"/>
              <a:buChar char="•"/>
            </a:pPr>
            <a:r>
              <a:rPr lang="en-GB">
                <a:solidFill>
                  <a:schemeClr val="dk1"/>
                </a:solidFill>
              </a:rPr>
              <a:t>Your child will also have weekly lessons in Science, RE, PSHE, Music, Computing, History/Geography, Spanish, Art/DT</a:t>
            </a:r>
            <a:endParaRPr/>
          </a:p>
          <a:p>
            <a:pPr indent="-228600" lvl="0" marL="228600" rtl="0" algn="l">
              <a:lnSpc>
                <a:spcPct val="90000"/>
              </a:lnSpc>
              <a:spcBef>
                <a:spcPts val="1000"/>
              </a:spcBef>
              <a:spcAft>
                <a:spcPts val="0"/>
              </a:spcAft>
              <a:buClr>
                <a:schemeClr val="dk1"/>
              </a:buClr>
              <a:buSzPts val="2800"/>
              <a:buChar char="•"/>
            </a:pPr>
            <a:r>
              <a:rPr lang="en-GB">
                <a:solidFill>
                  <a:schemeClr val="dk1"/>
                </a:solidFill>
              </a:rPr>
              <a:t>Your child may have ‘intervention’ sessions to help them catch up or to give extra support.  These are small group or individual sessions, which usually take place in the afternoon.</a:t>
            </a:r>
            <a:endParaRPr/>
          </a:p>
          <a:p>
            <a:pPr indent="0" lvl="0" marL="0" rtl="0" algn="l">
              <a:lnSpc>
                <a:spcPct val="90000"/>
              </a:lnSpc>
              <a:spcBef>
                <a:spcPts val="1000"/>
              </a:spcBef>
              <a:spcAft>
                <a:spcPts val="0"/>
              </a:spcAft>
              <a:buClr>
                <a:schemeClr val="dk1"/>
              </a:buClr>
              <a:buSzPts val="2800"/>
              <a:buNone/>
            </a:pPr>
            <a:r>
              <a:t/>
            </a:r>
            <a:endParaRPr>
              <a:solidFill>
                <a:schemeClr val="dk1"/>
              </a:solidFill>
            </a:endParaRPr>
          </a:p>
        </p:txBody>
      </p:sp>
      <p:pic>
        <p:nvPicPr>
          <p:cNvPr descr="N:\Brookland Logo.png" id="201" name="Google Shape;201;p23"/>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02" name="Google Shape;202;p23"/>
          <p:cNvPicPr preferRelativeResize="0"/>
          <p:nvPr/>
        </p:nvPicPr>
        <p:blipFill rotWithShape="1">
          <a:blip r:embed="rId3">
            <a:alphaModFix/>
          </a:blip>
          <a:srcRect b="0" l="0" r="0" t="0"/>
          <a:stretch/>
        </p:blipFill>
        <p:spPr>
          <a:xfrm>
            <a:off x="10990217" y="217372"/>
            <a:ext cx="993457" cy="102287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24"/>
          <p:cNvSpPr txBox="1"/>
          <p:nvPr>
            <p:ph type="title"/>
          </p:nvPr>
        </p:nvSpPr>
        <p:spPr>
          <a:xfrm>
            <a:off x="1201784" y="349970"/>
            <a:ext cx="9444446"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lang="en-GB" sz="4800">
                <a:latin typeface="Arial Black"/>
                <a:ea typeface="Arial Black"/>
                <a:cs typeface="Arial Black"/>
                <a:sym typeface="Arial Black"/>
              </a:rPr>
              <a:t>What the school day looks like</a:t>
            </a:r>
            <a:endParaRPr sz="4800">
              <a:latin typeface="Arial Black"/>
              <a:ea typeface="Arial Black"/>
              <a:cs typeface="Arial Black"/>
              <a:sym typeface="Arial Black"/>
            </a:endParaRPr>
          </a:p>
        </p:txBody>
      </p:sp>
      <p:pic>
        <p:nvPicPr>
          <p:cNvPr descr="N:\Brookland Logo.png" id="209" name="Google Shape;209;p24"/>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210" name="Google Shape;210;p24"/>
          <p:cNvPicPr preferRelativeResize="0"/>
          <p:nvPr/>
        </p:nvPicPr>
        <p:blipFill rotWithShape="1">
          <a:blip r:embed="rId3">
            <a:alphaModFix/>
          </a:blip>
          <a:srcRect b="0" l="0" r="0" t="0"/>
          <a:stretch/>
        </p:blipFill>
        <p:spPr>
          <a:xfrm>
            <a:off x="10998586" y="165321"/>
            <a:ext cx="993457" cy="1022870"/>
          </a:xfrm>
          <a:prstGeom prst="rect">
            <a:avLst/>
          </a:prstGeom>
          <a:noFill/>
          <a:ln>
            <a:noFill/>
          </a:ln>
        </p:spPr>
      </p:pic>
      <p:pic>
        <p:nvPicPr>
          <p:cNvPr id="211" name="Google Shape;211;p24"/>
          <p:cNvPicPr preferRelativeResize="0"/>
          <p:nvPr/>
        </p:nvPicPr>
        <p:blipFill>
          <a:blip r:embed="rId4">
            <a:alphaModFix/>
          </a:blip>
          <a:stretch>
            <a:fillRect/>
          </a:stretch>
        </p:blipFill>
        <p:spPr>
          <a:xfrm>
            <a:off x="152400" y="1439333"/>
            <a:ext cx="11839650" cy="526626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25"/>
          <p:cNvSpPr txBox="1"/>
          <p:nvPr>
            <p:ph type="title"/>
          </p:nvPr>
        </p:nvSpPr>
        <p:spPr>
          <a:xfrm>
            <a:off x="838200" y="365126"/>
            <a:ext cx="10515600" cy="10848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sz="4000">
                <a:latin typeface="Arial Black"/>
                <a:ea typeface="Arial Black"/>
                <a:cs typeface="Arial Black"/>
                <a:sym typeface="Arial Black"/>
              </a:rPr>
              <a:t>Jump in </a:t>
            </a:r>
            <a:r>
              <a:rPr b="1" lang="en-GB" sz="4000">
                <a:latin typeface="Arial Black"/>
                <a:ea typeface="Arial Black"/>
                <a:cs typeface="Arial Black"/>
                <a:sym typeface="Arial Black"/>
              </a:rPr>
              <a:t>Curriculum Expectations</a:t>
            </a:r>
            <a:endParaRPr b="1" sz="4000">
              <a:latin typeface="Arial Black"/>
              <a:ea typeface="Arial Black"/>
              <a:cs typeface="Arial Black"/>
              <a:sym typeface="Arial Black"/>
            </a:endParaRPr>
          </a:p>
        </p:txBody>
      </p:sp>
      <p:sp>
        <p:nvSpPr>
          <p:cNvPr id="218" name="Google Shape;218;p25"/>
          <p:cNvSpPr txBox="1"/>
          <p:nvPr>
            <p:ph idx="1" type="body"/>
          </p:nvPr>
        </p:nvSpPr>
        <p:spPr>
          <a:xfrm>
            <a:off x="838200" y="1387996"/>
            <a:ext cx="10515600" cy="531330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1000"/>
              </a:spcBef>
              <a:spcAft>
                <a:spcPts val="0"/>
              </a:spcAft>
              <a:buClr>
                <a:schemeClr val="dk1"/>
              </a:buClr>
              <a:buSzPts val="2800"/>
              <a:buChar char="•"/>
            </a:pPr>
            <a:r>
              <a:rPr lang="en-GB"/>
              <a:t> The jump in curriculum from Year 4 to Year 5 is the largest in the primary curriculum</a:t>
            </a:r>
            <a:endParaRPr/>
          </a:p>
          <a:p>
            <a:pPr indent="-165100" lvl="0" marL="228600" rtl="0" algn="l">
              <a:lnSpc>
                <a:spcPct val="90000"/>
              </a:lnSpc>
              <a:spcBef>
                <a:spcPts val="1000"/>
              </a:spcBef>
              <a:spcAft>
                <a:spcPts val="0"/>
              </a:spcAft>
              <a:buSzPts val="1800"/>
              <a:buChar char="•"/>
            </a:pPr>
            <a:r>
              <a:rPr lang="en-GB"/>
              <a:t> Example - children go from working with numbers up to 1000 in Year 4 to 1 million in Year 5.</a:t>
            </a:r>
            <a:endParaRPr/>
          </a:p>
          <a:p>
            <a:pPr indent="-165100" lvl="0" marL="228600" rtl="0" algn="l">
              <a:lnSpc>
                <a:spcPct val="90000"/>
              </a:lnSpc>
              <a:spcBef>
                <a:spcPts val="1000"/>
              </a:spcBef>
              <a:spcAft>
                <a:spcPts val="0"/>
              </a:spcAft>
              <a:buSzPts val="1800"/>
              <a:buChar char="•"/>
            </a:pPr>
            <a:r>
              <a:rPr lang="en-GB"/>
              <a:t> </a:t>
            </a:r>
            <a:r>
              <a:rPr lang="en-GB"/>
              <a:t>English</a:t>
            </a:r>
            <a:r>
              <a:rPr lang="en-GB"/>
              <a:t> and SPAG </a:t>
            </a:r>
            <a:r>
              <a:rPr lang="en-GB"/>
              <a:t>expectations</a:t>
            </a:r>
            <a:r>
              <a:rPr lang="en-GB"/>
              <a:t> also take a big jump</a:t>
            </a:r>
            <a:endParaRPr/>
          </a:p>
          <a:p>
            <a:pPr indent="-165100" lvl="0" marL="228600" rtl="0" algn="l">
              <a:lnSpc>
                <a:spcPct val="90000"/>
              </a:lnSpc>
              <a:spcBef>
                <a:spcPts val="1000"/>
              </a:spcBef>
              <a:spcAft>
                <a:spcPts val="0"/>
              </a:spcAft>
              <a:buSzPts val="1800"/>
              <a:buChar char="•"/>
            </a:pPr>
            <a:r>
              <a:rPr lang="en-GB"/>
              <a:t> We see the Year 5 curriculum as one that is taught over 2 years as so much of Year 5 is repeated in Year 6.</a:t>
            </a:r>
            <a:endParaRPr/>
          </a:p>
          <a:p>
            <a:pPr indent="-165100" lvl="0" marL="228600" rtl="0" algn="l">
              <a:lnSpc>
                <a:spcPct val="90000"/>
              </a:lnSpc>
              <a:spcBef>
                <a:spcPts val="1000"/>
              </a:spcBef>
              <a:spcAft>
                <a:spcPts val="0"/>
              </a:spcAft>
              <a:buSzPts val="1800"/>
              <a:buChar char="•"/>
            </a:pPr>
            <a:r>
              <a:rPr lang="en-GB"/>
              <a:t> We find </a:t>
            </a:r>
            <a:r>
              <a:rPr lang="en-GB"/>
              <a:t>that</a:t>
            </a:r>
            <a:r>
              <a:rPr lang="en-GB"/>
              <a:t> sometimes it takes the 2 years for children to grasp the concepts so some children </a:t>
            </a:r>
            <a:r>
              <a:rPr lang="en-GB"/>
              <a:t>may go back a little in Year 5 but they make it up again in Year 6.</a:t>
            </a:r>
            <a:endParaRPr/>
          </a:p>
          <a:p>
            <a:pPr indent="0" lvl="0" marL="0" rtl="0" algn="l">
              <a:lnSpc>
                <a:spcPct val="90000"/>
              </a:lnSpc>
              <a:spcBef>
                <a:spcPts val="1000"/>
              </a:spcBef>
              <a:spcAft>
                <a:spcPts val="0"/>
              </a:spcAft>
              <a:buClr>
                <a:schemeClr val="dk1"/>
              </a:buClr>
              <a:buSzPts val="2800"/>
              <a:buNone/>
            </a:pPr>
            <a:r>
              <a:t/>
            </a:r>
            <a:endParaRPr>
              <a:solidFill>
                <a:schemeClr val="dk1"/>
              </a:solidFill>
            </a:endParaRPr>
          </a:p>
        </p:txBody>
      </p:sp>
      <p:pic>
        <p:nvPicPr>
          <p:cNvPr descr="N:\Brookland Logo.png" id="219" name="Google Shape;219;p25"/>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20" name="Google Shape;220;p25"/>
          <p:cNvPicPr preferRelativeResize="0"/>
          <p:nvPr/>
        </p:nvPicPr>
        <p:blipFill rotWithShape="1">
          <a:blip r:embed="rId3">
            <a:alphaModFix/>
          </a:blip>
          <a:srcRect b="0" l="0" r="0" t="0"/>
          <a:stretch/>
        </p:blipFill>
        <p:spPr>
          <a:xfrm>
            <a:off x="10990217" y="217372"/>
            <a:ext cx="993457" cy="102287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6"/>
          <p:cNvSpPr txBox="1"/>
          <p:nvPr>
            <p:ph type="title"/>
          </p:nvPr>
        </p:nvSpPr>
        <p:spPr>
          <a:xfrm>
            <a:off x="143700" y="158300"/>
            <a:ext cx="11756700" cy="9549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Black"/>
              <a:buNone/>
            </a:pPr>
            <a:r>
              <a:rPr b="1" lang="en-GB" sz="3600">
                <a:latin typeface="Arial Black"/>
                <a:ea typeface="Arial Black"/>
                <a:cs typeface="Arial Black"/>
                <a:sym typeface="Arial Black"/>
              </a:rPr>
              <a:t>Curriculum Map</a:t>
            </a:r>
            <a:br>
              <a:rPr lang="en-GB" sz="4000" u="sng"/>
            </a:br>
            <a:r>
              <a:rPr lang="en-GB" sz="2400" u="sng"/>
              <a:t>Half termly, </a:t>
            </a:r>
            <a:r>
              <a:rPr lang="en-GB" sz="2400"/>
              <a:t>you will receive a curriculum newsletter.</a:t>
            </a:r>
            <a:endParaRPr sz="2400"/>
          </a:p>
        </p:txBody>
      </p:sp>
      <p:sp>
        <p:nvSpPr>
          <p:cNvPr id="227" name="Google Shape;227;p26"/>
          <p:cNvSpPr txBox="1"/>
          <p:nvPr/>
        </p:nvSpPr>
        <p:spPr>
          <a:xfrm>
            <a:off x="665389" y="6126823"/>
            <a:ext cx="10175966"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1800" u="none" cap="none" strike="noStrike">
                <a:solidFill>
                  <a:schemeClr val="dk1"/>
                </a:solidFill>
                <a:latin typeface="Calibri"/>
                <a:ea typeface="Calibri"/>
                <a:cs typeface="Calibri"/>
                <a:sym typeface="Calibri"/>
              </a:rPr>
              <a:t>*We are always evolving our curriculum, so there may be some changes to the above but we will communicate this in the half termly newsletters*</a:t>
            </a:r>
            <a:endParaRPr b="1" i="0" sz="1800" u="none" cap="none" strike="noStrike">
              <a:solidFill>
                <a:schemeClr val="dk1"/>
              </a:solidFill>
              <a:latin typeface="Calibri"/>
              <a:ea typeface="Calibri"/>
              <a:cs typeface="Calibri"/>
              <a:sym typeface="Calibri"/>
            </a:endParaRPr>
          </a:p>
        </p:txBody>
      </p:sp>
      <p:pic>
        <p:nvPicPr>
          <p:cNvPr id="228" name="Google Shape;228;p26"/>
          <p:cNvPicPr preferRelativeResize="0"/>
          <p:nvPr/>
        </p:nvPicPr>
        <p:blipFill>
          <a:blip r:embed="rId3">
            <a:alphaModFix/>
          </a:blip>
          <a:stretch>
            <a:fillRect/>
          </a:stretch>
        </p:blipFill>
        <p:spPr>
          <a:xfrm>
            <a:off x="2663250" y="1192825"/>
            <a:ext cx="6281624" cy="493400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27"/>
          <p:cNvSpPr txBox="1"/>
          <p:nvPr>
            <p:ph type="title"/>
          </p:nvPr>
        </p:nvSpPr>
        <p:spPr>
          <a:xfrm>
            <a:off x="143700" y="158300"/>
            <a:ext cx="11756700" cy="9549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Black"/>
              <a:buNone/>
            </a:pPr>
            <a:r>
              <a:rPr b="1" lang="en-GB" sz="3600">
                <a:latin typeface="Arial Black"/>
                <a:ea typeface="Arial Black"/>
                <a:cs typeface="Arial Black"/>
                <a:sym typeface="Arial Black"/>
              </a:rPr>
              <a:t>Curriculum Map</a:t>
            </a:r>
            <a:br>
              <a:rPr lang="en-GB" sz="4000" u="sng"/>
            </a:br>
            <a:r>
              <a:rPr lang="en-GB" sz="2400" u="sng"/>
              <a:t>Half termly, </a:t>
            </a:r>
            <a:r>
              <a:rPr lang="en-GB" sz="2400"/>
              <a:t>you will receive a curriculum newsletter.</a:t>
            </a:r>
            <a:endParaRPr sz="2400"/>
          </a:p>
        </p:txBody>
      </p:sp>
      <p:sp>
        <p:nvSpPr>
          <p:cNvPr id="235" name="Google Shape;235;p27"/>
          <p:cNvSpPr txBox="1"/>
          <p:nvPr/>
        </p:nvSpPr>
        <p:spPr>
          <a:xfrm>
            <a:off x="665389" y="6126823"/>
            <a:ext cx="10176000" cy="646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1800" u="none" cap="none" strike="noStrike">
                <a:solidFill>
                  <a:schemeClr val="dk1"/>
                </a:solidFill>
                <a:latin typeface="Calibri"/>
                <a:ea typeface="Calibri"/>
                <a:cs typeface="Calibri"/>
                <a:sym typeface="Calibri"/>
              </a:rPr>
              <a:t>*We are always evolving our curriculum, so there may be some changes to the above but we will communicate this in the half termly newsletters*</a:t>
            </a:r>
            <a:endParaRPr b="1" i="0" sz="1800" u="none" cap="none" strike="noStrike">
              <a:solidFill>
                <a:schemeClr val="dk1"/>
              </a:solidFill>
              <a:latin typeface="Calibri"/>
              <a:ea typeface="Calibri"/>
              <a:cs typeface="Calibri"/>
              <a:sym typeface="Calibri"/>
            </a:endParaRPr>
          </a:p>
        </p:txBody>
      </p:sp>
      <p:pic>
        <p:nvPicPr>
          <p:cNvPr id="236" name="Google Shape;236;p27"/>
          <p:cNvPicPr preferRelativeResize="0"/>
          <p:nvPr/>
        </p:nvPicPr>
        <p:blipFill>
          <a:blip r:embed="rId3">
            <a:alphaModFix/>
          </a:blip>
          <a:stretch>
            <a:fillRect/>
          </a:stretch>
        </p:blipFill>
        <p:spPr>
          <a:xfrm>
            <a:off x="2219325" y="1113200"/>
            <a:ext cx="7753350" cy="3695700"/>
          </a:xfrm>
          <a:prstGeom prst="rect">
            <a:avLst/>
          </a:prstGeom>
          <a:noFill/>
          <a:ln>
            <a:noFill/>
          </a:ln>
        </p:spPr>
      </p:pic>
      <p:pic>
        <p:nvPicPr>
          <p:cNvPr id="237" name="Google Shape;237;p27"/>
          <p:cNvPicPr preferRelativeResize="0"/>
          <p:nvPr/>
        </p:nvPicPr>
        <p:blipFill>
          <a:blip r:embed="rId4">
            <a:alphaModFix/>
          </a:blip>
          <a:stretch>
            <a:fillRect/>
          </a:stretch>
        </p:blipFill>
        <p:spPr>
          <a:xfrm>
            <a:off x="2233600" y="4716650"/>
            <a:ext cx="7724775" cy="7810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8"/>
          <p:cNvSpPr txBox="1"/>
          <p:nvPr>
            <p:ph type="title"/>
          </p:nvPr>
        </p:nvSpPr>
        <p:spPr>
          <a:xfrm>
            <a:off x="143700" y="158300"/>
            <a:ext cx="11756700" cy="9549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Black"/>
              <a:buNone/>
            </a:pPr>
            <a:r>
              <a:rPr b="1" lang="en-GB" sz="3600">
                <a:latin typeface="Arial Black"/>
                <a:ea typeface="Arial Black"/>
                <a:cs typeface="Arial Black"/>
                <a:sym typeface="Arial Black"/>
              </a:rPr>
              <a:t>Curriculum Map</a:t>
            </a:r>
            <a:br>
              <a:rPr lang="en-GB" sz="4000" u="sng"/>
            </a:br>
            <a:r>
              <a:rPr lang="en-GB" sz="2400" u="sng"/>
              <a:t>Half termly, </a:t>
            </a:r>
            <a:r>
              <a:rPr lang="en-GB" sz="2400"/>
              <a:t>you will receive a curriculum newsletter.</a:t>
            </a:r>
            <a:endParaRPr sz="2400"/>
          </a:p>
        </p:txBody>
      </p:sp>
      <p:sp>
        <p:nvSpPr>
          <p:cNvPr id="244" name="Google Shape;244;p28"/>
          <p:cNvSpPr txBox="1"/>
          <p:nvPr/>
        </p:nvSpPr>
        <p:spPr>
          <a:xfrm>
            <a:off x="665389" y="6126823"/>
            <a:ext cx="10176000" cy="646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1800" u="none" cap="none" strike="noStrike">
                <a:solidFill>
                  <a:schemeClr val="dk1"/>
                </a:solidFill>
                <a:latin typeface="Calibri"/>
                <a:ea typeface="Calibri"/>
                <a:cs typeface="Calibri"/>
                <a:sym typeface="Calibri"/>
              </a:rPr>
              <a:t>*We are always evolving our curriculum, so there may be some changes to the above but we will communicate this in the half termly newsletters*</a:t>
            </a:r>
            <a:endParaRPr b="1" i="0" sz="1800" u="none" cap="none" strike="noStrike">
              <a:solidFill>
                <a:schemeClr val="dk1"/>
              </a:solidFill>
              <a:latin typeface="Calibri"/>
              <a:ea typeface="Calibri"/>
              <a:cs typeface="Calibri"/>
              <a:sym typeface="Calibri"/>
            </a:endParaRPr>
          </a:p>
        </p:txBody>
      </p:sp>
      <p:pic>
        <p:nvPicPr>
          <p:cNvPr id="245" name="Google Shape;245;p28"/>
          <p:cNvPicPr preferRelativeResize="0"/>
          <p:nvPr/>
        </p:nvPicPr>
        <p:blipFill>
          <a:blip r:embed="rId3">
            <a:alphaModFix/>
          </a:blip>
          <a:stretch>
            <a:fillRect/>
          </a:stretch>
        </p:blipFill>
        <p:spPr>
          <a:xfrm>
            <a:off x="1982225" y="1465500"/>
            <a:ext cx="7724775" cy="36861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9"/>
          <p:cNvSpPr txBox="1"/>
          <p:nvPr>
            <p:ph type="title"/>
          </p:nvPr>
        </p:nvSpPr>
        <p:spPr>
          <a:xfrm>
            <a:off x="838200" y="18224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Work in books - Marking and presentation</a:t>
            </a:r>
            <a:endParaRPr b="1">
              <a:latin typeface="Arial Black"/>
              <a:ea typeface="Arial Black"/>
              <a:cs typeface="Arial Black"/>
              <a:sym typeface="Arial Black"/>
            </a:endParaRPr>
          </a:p>
        </p:txBody>
      </p:sp>
      <p:sp>
        <p:nvSpPr>
          <p:cNvPr id="252" name="Google Shape;252;p29"/>
          <p:cNvSpPr txBox="1"/>
          <p:nvPr>
            <p:ph idx="1" type="body"/>
          </p:nvPr>
        </p:nvSpPr>
        <p:spPr>
          <a:xfrm>
            <a:off x="352697" y="1507808"/>
            <a:ext cx="11508377" cy="4924938"/>
          </a:xfrm>
          <a:prstGeom prst="rect">
            <a:avLst/>
          </a:prstGeom>
          <a:noFill/>
          <a:ln>
            <a:noFill/>
          </a:ln>
        </p:spPr>
        <p:txBody>
          <a:bodyPr anchorCtr="0" anchor="t" bIns="45700" lIns="91425" spcFirstLastPara="1" rIns="91425" wrap="square" tIns="45700">
            <a:normAutofit fontScale="92500"/>
          </a:bodyPr>
          <a:lstStyle/>
          <a:p>
            <a:pPr indent="0" lvl="0" marL="0" rtl="0" algn="l">
              <a:lnSpc>
                <a:spcPct val="90000"/>
              </a:lnSpc>
              <a:spcBef>
                <a:spcPts val="0"/>
              </a:spcBef>
              <a:spcAft>
                <a:spcPts val="0"/>
              </a:spcAft>
              <a:buClr>
                <a:schemeClr val="dk1"/>
              </a:buClr>
              <a:buSzPct val="100000"/>
              <a:buNone/>
            </a:pPr>
            <a:r>
              <a:t/>
            </a:r>
            <a:endParaRPr>
              <a:solidFill>
                <a:schemeClr val="dk1"/>
              </a:solidFill>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Teachers will highlight in pink to show that your child has met the learning objective.</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Teachers will give personalised verbal feedback to the children during lessons.</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Teachers will use green pen to show children where they need to correct spellings or punctuation.</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Teachers will give ‘next steps’ in green pen, for children to respond to in </a:t>
            </a:r>
            <a:r>
              <a:rPr lang="en-GB"/>
              <a:t>purple</a:t>
            </a:r>
            <a:r>
              <a:rPr lang="en-GB">
                <a:solidFill>
                  <a:schemeClr val="dk1"/>
                </a:solidFill>
              </a:rPr>
              <a:t> pen.</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Children use </a:t>
            </a:r>
            <a:r>
              <a:rPr lang="en-GB"/>
              <a:t>purple</a:t>
            </a:r>
            <a:r>
              <a:rPr lang="en-GB">
                <a:solidFill>
                  <a:schemeClr val="dk1"/>
                </a:solidFill>
              </a:rPr>
              <a:t> pen to edit their own work.</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Children </a:t>
            </a:r>
            <a:r>
              <a:rPr lang="en-GB"/>
              <a:t>are expected</a:t>
            </a:r>
            <a:r>
              <a:rPr lang="en-GB">
                <a:solidFill>
                  <a:schemeClr val="dk1"/>
                </a:solidFill>
              </a:rPr>
              <a:t> to write in blue handwriting pen in a cursive style.</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Neat presentation is taught and expected in all written work.</a:t>
            </a:r>
            <a:endParaRPr/>
          </a:p>
          <a:p>
            <a:pPr indent="-64135" lvl="0" marL="228600" rtl="0" algn="l">
              <a:lnSpc>
                <a:spcPct val="90000"/>
              </a:lnSpc>
              <a:spcBef>
                <a:spcPts val="1000"/>
              </a:spcBef>
              <a:spcAft>
                <a:spcPts val="0"/>
              </a:spcAft>
              <a:buClr>
                <a:schemeClr val="dk1"/>
              </a:buClr>
              <a:buSzPct val="100000"/>
              <a:buFont typeface="Calibri"/>
              <a:buNone/>
            </a:pPr>
            <a:r>
              <a:t/>
            </a:r>
            <a:endParaRPr>
              <a:solidFill>
                <a:schemeClr val="dk1"/>
              </a:solidFill>
            </a:endParaRPr>
          </a:p>
        </p:txBody>
      </p:sp>
      <p:pic>
        <p:nvPicPr>
          <p:cNvPr descr="N:\Brookland Logo.png" id="253" name="Google Shape;253;p29"/>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54" name="Google Shape;254;p29"/>
          <p:cNvPicPr preferRelativeResize="0"/>
          <p:nvPr/>
        </p:nvPicPr>
        <p:blipFill rotWithShape="1">
          <a:blip r:embed="rId3">
            <a:alphaModFix/>
          </a:blip>
          <a:srcRect b="0" l="0" r="0" t="0"/>
          <a:stretch/>
        </p:blipFill>
        <p:spPr>
          <a:xfrm>
            <a:off x="10994231" y="217372"/>
            <a:ext cx="993457" cy="102287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30"/>
          <p:cNvSpPr txBox="1"/>
          <p:nvPr>
            <p:ph type="title"/>
          </p:nvPr>
        </p:nvSpPr>
        <p:spPr>
          <a:xfrm>
            <a:off x="4307477" y="156120"/>
            <a:ext cx="3577046"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Swimming</a:t>
            </a:r>
            <a:endParaRPr>
              <a:latin typeface="Arial Black"/>
              <a:ea typeface="Arial Black"/>
              <a:cs typeface="Arial Black"/>
              <a:sym typeface="Arial Black"/>
            </a:endParaRPr>
          </a:p>
        </p:txBody>
      </p:sp>
      <p:sp>
        <p:nvSpPr>
          <p:cNvPr id="261" name="Google Shape;261;p30"/>
          <p:cNvSpPr txBox="1"/>
          <p:nvPr>
            <p:ph idx="1" type="body"/>
          </p:nvPr>
        </p:nvSpPr>
        <p:spPr>
          <a:xfrm>
            <a:off x="352697" y="1481682"/>
            <a:ext cx="11630977" cy="5075871"/>
          </a:xfrm>
          <a:prstGeom prst="rect">
            <a:avLst/>
          </a:prstGeom>
          <a:noFill/>
          <a:ln>
            <a:noFill/>
          </a:ln>
        </p:spPr>
        <p:txBody>
          <a:bodyPr anchorCtr="0" anchor="t" bIns="45700" lIns="91425" spcFirstLastPara="1" rIns="91425" wrap="square" tIns="45700">
            <a:normAutofit fontScale="92500" lnSpcReduction="20000"/>
          </a:bodyPr>
          <a:lstStyle/>
          <a:p>
            <a:pPr indent="-241934" lvl="0" marL="228600" rtl="0" algn="l">
              <a:lnSpc>
                <a:spcPct val="90000"/>
              </a:lnSpc>
              <a:spcBef>
                <a:spcPts val="0"/>
              </a:spcBef>
              <a:spcAft>
                <a:spcPts val="0"/>
              </a:spcAft>
              <a:buClr>
                <a:schemeClr val="dk1"/>
              </a:buClr>
              <a:buSzPct val="100000"/>
              <a:buChar char="•"/>
            </a:pPr>
            <a:r>
              <a:rPr lang="en-GB"/>
              <a:t>As part of the PE national curriculum, all Year 5 children will be swimming this year.</a:t>
            </a:r>
            <a:endParaRPr/>
          </a:p>
          <a:p>
            <a:pPr indent="-77470" lvl="0" marL="228600" rtl="0" algn="l">
              <a:lnSpc>
                <a:spcPct val="90000"/>
              </a:lnSpc>
              <a:spcBef>
                <a:spcPts val="1000"/>
              </a:spcBef>
              <a:spcAft>
                <a:spcPts val="0"/>
              </a:spcAft>
              <a:buClr>
                <a:schemeClr val="dk1"/>
              </a:buClr>
              <a:buSzPct val="100000"/>
              <a:buNone/>
            </a:pPr>
            <a:r>
              <a:t/>
            </a:r>
            <a:endParaRPr/>
          </a:p>
          <a:p>
            <a:pPr indent="-241934" lvl="0" marL="228600" rtl="0" algn="l">
              <a:lnSpc>
                <a:spcPct val="90000"/>
              </a:lnSpc>
              <a:spcBef>
                <a:spcPts val="1000"/>
              </a:spcBef>
              <a:spcAft>
                <a:spcPts val="0"/>
              </a:spcAft>
              <a:buClr>
                <a:schemeClr val="dk1"/>
              </a:buClr>
              <a:buSzPct val="100000"/>
              <a:buChar char="•"/>
            </a:pPr>
            <a:r>
              <a:rPr lang="en-GB"/>
              <a:t>Each class will do 12 weeks of swimming at the Laura Trott Centre. We ask for a voluntary contribution of </a:t>
            </a:r>
            <a:r>
              <a:rPr lang="en-GB"/>
              <a:t>£37.20</a:t>
            </a:r>
            <a:r>
              <a:rPr lang="en-GB"/>
              <a:t> for the swimming lessons.</a:t>
            </a:r>
            <a:endParaRPr/>
          </a:p>
          <a:p>
            <a:pPr indent="-77470" lvl="0" marL="228600" rtl="0" algn="l">
              <a:lnSpc>
                <a:spcPct val="90000"/>
              </a:lnSpc>
              <a:spcBef>
                <a:spcPts val="1000"/>
              </a:spcBef>
              <a:spcAft>
                <a:spcPts val="0"/>
              </a:spcAft>
              <a:buClr>
                <a:schemeClr val="dk1"/>
              </a:buClr>
              <a:buSzPct val="100000"/>
              <a:buNone/>
            </a:pPr>
            <a:r>
              <a:t/>
            </a:r>
            <a:endParaRPr/>
          </a:p>
          <a:p>
            <a:pPr indent="-241934" lvl="0" marL="228600" rtl="0" algn="l">
              <a:lnSpc>
                <a:spcPct val="90000"/>
              </a:lnSpc>
              <a:spcBef>
                <a:spcPts val="1000"/>
              </a:spcBef>
              <a:spcAft>
                <a:spcPts val="0"/>
              </a:spcAft>
              <a:buClr>
                <a:schemeClr val="dk1"/>
              </a:buClr>
              <a:buSzPct val="100000"/>
              <a:buChar char="•"/>
            </a:pPr>
            <a:r>
              <a:rPr lang="en-GB"/>
              <a:t>Chestnut will swim first, followed by Elm and then finally Pine. </a:t>
            </a:r>
            <a:endParaRPr/>
          </a:p>
          <a:p>
            <a:pPr indent="-77470" lvl="0" marL="228600" rtl="0" algn="l">
              <a:lnSpc>
                <a:spcPct val="90000"/>
              </a:lnSpc>
              <a:spcBef>
                <a:spcPts val="1000"/>
              </a:spcBef>
              <a:spcAft>
                <a:spcPts val="0"/>
              </a:spcAft>
              <a:buClr>
                <a:schemeClr val="dk1"/>
              </a:buClr>
              <a:buSzPct val="100000"/>
              <a:buNone/>
            </a:pPr>
            <a:r>
              <a:t/>
            </a:r>
            <a:endParaRPr/>
          </a:p>
          <a:p>
            <a:pPr indent="-241934" lvl="0" marL="228600" rtl="0" algn="l">
              <a:lnSpc>
                <a:spcPct val="90000"/>
              </a:lnSpc>
              <a:spcBef>
                <a:spcPts val="1000"/>
              </a:spcBef>
              <a:spcAft>
                <a:spcPts val="0"/>
              </a:spcAft>
              <a:buClr>
                <a:schemeClr val="dk1"/>
              </a:buClr>
              <a:buSzPct val="100000"/>
              <a:buChar char="•"/>
            </a:pPr>
            <a:r>
              <a:rPr lang="en-GB"/>
              <a:t>Swimming will take place on a Thursday at 11am. </a:t>
            </a:r>
            <a:endParaRPr/>
          </a:p>
          <a:p>
            <a:pPr indent="-77470" lvl="0" marL="228600" rtl="0" algn="l">
              <a:lnSpc>
                <a:spcPct val="90000"/>
              </a:lnSpc>
              <a:spcBef>
                <a:spcPts val="1000"/>
              </a:spcBef>
              <a:spcAft>
                <a:spcPts val="0"/>
              </a:spcAft>
              <a:buClr>
                <a:schemeClr val="dk1"/>
              </a:buClr>
              <a:buSzPct val="100000"/>
              <a:buNone/>
            </a:pPr>
            <a:r>
              <a:t/>
            </a:r>
            <a:endParaRPr/>
          </a:p>
          <a:p>
            <a:pPr indent="-241934" lvl="0" marL="228600" rtl="0" algn="l">
              <a:lnSpc>
                <a:spcPct val="90000"/>
              </a:lnSpc>
              <a:spcBef>
                <a:spcPts val="1000"/>
              </a:spcBef>
              <a:spcAft>
                <a:spcPts val="0"/>
              </a:spcAft>
              <a:buClr>
                <a:schemeClr val="dk1"/>
              </a:buClr>
              <a:buSzPct val="100000"/>
              <a:buChar char="•"/>
            </a:pPr>
            <a:r>
              <a:rPr lang="en-GB"/>
              <a:t>When it is the turn of your child’s class to swim, a letter will be emailed out to giving further details.</a:t>
            </a:r>
            <a:endParaRPr/>
          </a:p>
          <a:p>
            <a:pPr indent="-77470" lvl="0" marL="228600" rtl="0" algn="l">
              <a:lnSpc>
                <a:spcPct val="90000"/>
              </a:lnSpc>
              <a:spcBef>
                <a:spcPts val="1000"/>
              </a:spcBef>
              <a:spcAft>
                <a:spcPts val="0"/>
              </a:spcAft>
              <a:buClr>
                <a:schemeClr val="dk1"/>
              </a:buClr>
              <a:buSzPct val="100000"/>
              <a:buNone/>
            </a:pPr>
            <a:r>
              <a:t/>
            </a:r>
            <a:endParaRPr/>
          </a:p>
          <a:p>
            <a:pPr indent="-241934" lvl="0" marL="228600" rtl="0" algn="l">
              <a:lnSpc>
                <a:spcPct val="90000"/>
              </a:lnSpc>
              <a:spcBef>
                <a:spcPts val="1000"/>
              </a:spcBef>
              <a:spcAft>
                <a:spcPts val="0"/>
              </a:spcAft>
              <a:buClr>
                <a:schemeClr val="dk1"/>
              </a:buClr>
              <a:buSzPct val="100000"/>
              <a:buChar char="•"/>
            </a:pPr>
            <a:r>
              <a:rPr lang="en-GB"/>
              <a:t>Chestnut class have already been emailed about swimming which starts this week.</a:t>
            </a:r>
            <a:endParaRPr/>
          </a:p>
        </p:txBody>
      </p:sp>
      <p:pic>
        <p:nvPicPr>
          <p:cNvPr descr="N:\Brookland Logo.png" id="262" name="Google Shape;262;p30"/>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263" name="Google Shape;263;p30"/>
          <p:cNvPicPr preferRelativeResize="0"/>
          <p:nvPr/>
        </p:nvPicPr>
        <p:blipFill rotWithShape="1">
          <a:blip r:embed="rId3">
            <a:alphaModFix/>
          </a:blip>
          <a:srcRect b="0" l="0" r="0" t="0"/>
          <a:stretch/>
        </p:blipFill>
        <p:spPr>
          <a:xfrm>
            <a:off x="10990217" y="165321"/>
            <a:ext cx="993457" cy="102287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31"/>
          <p:cNvSpPr txBox="1"/>
          <p:nvPr>
            <p:ph type="title"/>
          </p:nvPr>
        </p:nvSpPr>
        <p:spPr>
          <a:xfrm>
            <a:off x="3549831" y="100814"/>
            <a:ext cx="509233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Lunchtime</a:t>
            </a:r>
            <a:endParaRPr>
              <a:latin typeface="Arial Black"/>
              <a:ea typeface="Arial Black"/>
              <a:cs typeface="Arial Black"/>
              <a:sym typeface="Arial Black"/>
            </a:endParaRPr>
          </a:p>
        </p:txBody>
      </p:sp>
      <p:sp>
        <p:nvSpPr>
          <p:cNvPr id="270" name="Google Shape;270;p31"/>
          <p:cNvSpPr txBox="1"/>
          <p:nvPr>
            <p:ph idx="1" type="body"/>
          </p:nvPr>
        </p:nvSpPr>
        <p:spPr>
          <a:xfrm>
            <a:off x="707571" y="1554480"/>
            <a:ext cx="10813869" cy="505532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Lunchtime is 1 hour long</a:t>
            </a:r>
            <a:endParaRPr/>
          </a:p>
          <a:p>
            <a:pPr indent="-228600" lvl="0" marL="228600" rtl="0" algn="l">
              <a:lnSpc>
                <a:spcPct val="90000"/>
              </a:lnSpc>
              <a:spcBef>
                <a:spcPts val="1000"/>
              </a:spcBef>
              <a:spcAft>
                <a:spcPts val="0"/>
              </a:spcAft>
              <a:buClr>
                <a:schemeClr val="dk1"/>
              </a:buClr>
              <a:buSzPts val="2800"/>
              <a:buChar char="•"/>
            </a:pPr>
            <a:r>
              <a:rPr lang="en-GB"/>
              <a:t>All lunches are selected on school grid </a:t>
            </a:r>
            <a:endParaRPr/>
          </a:p>
          <a:p>
            <a:pPr indent="-228600" lvl="0" marL="228600" rtl="0" algn="l">
              <a:lnSpc>
                <a:spcPct val="90000"/>
              </a:lnSpc>
              <a:spcBef>
                <a:spcPts val="1000"/>
              </a:spcBef>
              <a:spcAft>
                <a:spcPts val="0"/>
              </a:spcAft>
              <a:buClr>
                <a:schemeClr val="dk1"/>
              </a:buClr>
              <a:buSzPts val="2800"/>
              <a:buChar char="•"/>
            </a:pPr>
            <a:r>
              <a:rPr lang="en-GB"/>
              <a:t>Nut free school</a:t>
            </a:r>
            <a:endParaRPr/>
          </a:p>
          <a:p>
            <a:pPr indent="-228600" lvl="0" marL="228600" rtl="0" algn="l">
              <a:lnSpc>
                <a:spcPct val="90000"/>
              </a:lnSpc>
              <a:spcBef>
                <a:spcPts val="1000"/>
              </a:spcBef>
              <a:spcAft>
                <a:spcPts val="0"/>
              </a:spcAft>
              <a:buClr>
                <a:schemeClr val="dk1"/>
              </a:buClr>
              <a:buSzPts val="2800"/>
              <a:buChar char="•"/>
            </a:pPr>
            <a:r>
              <a:rPr lang="en-GB"/>
              <a:t>Healthy packed lunch is encouraged (No sweets, fizzy drinks and nut free)</a:t>
            </a:r>
            <a:endParaRPr/>
          </a:p>
          <a:p>
            <a:pPr indent="-228600" lvl="0" marL="228600" rtl="0" algn="l">
              <a:lnSpc>
                <a:spcPct val="90000"/>
              </a:lnSpc>
              <a:spcBef>
                <a:spcPts val="1000"/>
              </a:spcBef>
              <a:spcAft>
                <a:spcPts val="0"/>
              </a:spcAft>
              <a:buClr>
                <a:schemeClr val="dk1"/>
              </a:buClr>
              <a:buSzPts val="2800"/>
              <a:buChar char="•"/>
            </a:pPr>
            <a:r>
              <a:rPr lang="en-GB"/>
              <a:t>We will have a range of activities at lunch time: social club, film club, origami, dungeons and dragons, various sports clubs, small playground</a:t>
            </a:r>
            <a:endParaRPr/>
          </a:p>
          <a:p>
            <a:pPr indent="-228600" lvl="0" marL="228600" rtl="0" algn="l">
              <a:lnSpc>
                <a:spcPct val="90000"/>
              </a:lnSpc>
              <a:spcBef>
                <a:spcPts val="1000"/>
              </a:spcBef>
              <a:spcAft>
                <a:spcPts val="0"/>
              </a:spcAft>
              <a:buClr>
                <a:schemeClr val="dk1"/>
              </a:buClr>
              <a:buSzPts val="2800"/>
              <a:buChar char="•"/>
            </a:pPr>
            <a:r>
              <a:rPr lang="en-GB"/>
              <a:t>Children need a snack for break time - fruit or vegetables only </a:t>
            </a:r>
            <a:endParaRPr/>
          </a:p>
          <a:p>
            <a:pPr indent="-228600" lvl="0" marL="228600" rtl="0" algn="l">
              <a:lnSpc>
                <a:spcPct val="90000"/>
              </a:lnSpc>
              <a:spcBef>
                <a:spcPts val="1000"/>
              </a:spcBef>
              <a:spcAft>
                <a:spcPts val="0"/>
              </a:spcAft>
              <a:buClr>
                <a:schemeClr val="dk1"/>
              </a:buClr>
              <a:buSzPts val="2800"/>
              <a:buChar char="•"/>
            </a:pPr>
            <a:r>
              <a:rPr lang="en-GB"/>
              <a:t>Milk can be ordered and paid for online – speak to the office</a:t>
            </a:r>
            <a:endParaRPr/>
          </a:p>
          <a:p>
            <a:pPr indent="-50800" lvl="0" marL="228600" rtl="0" algn="l">
              <a:lnSpc>
                <a:spcPct val="90000"/>
              </a:lnSpc>
              <a:spcBef>
                <a:spcPts val="1000"/>
              </a:spcBef>
              <a:spcAft>
                <a:spcPts val="0"/>
              </a:spcAft>
              <a:buClr>
                <a:schemeClr val="dk1"/>
              </a:buClr>
              <a:buSzPts val="2800"/>
              <a:buNone/>
            </a:pPr>
            <a:r>
              <a:t/>
            </a:r>
            <a:endParaRPr>
              <a:solidFill>
                <a:srgbClr val="FF0000"/>
              </a:solidFill>
            </a:endParaRPr>
          </a:p>
        </p:txBody>
      </p:sp>
      <p:pic>
        <p:nvPicPr>
          <p:cNvPr descr="N:\Brookland Logo.png" id="271" name="Google Shape;271;p31"/>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272" name="Google Shape;272;p31"/>
          <p:cNvPicPr preferRelativeResize="0"/>
          <p:nvPr/>
        </p:nvPicPr>
        <p:blipFill rotWithShape="1">
          <a:blip r:embed="rId3">
            <a:alphaModFix/>
          </a:blip>
          <a:srcRect b="0" l="0" r="0" t="0"/>
          <a:stretch/>
        </p:blipFill>
        <p:spPr>
          <a:xfrm>
            <a:off x="10857071" y="165321"/>
            <a:ext cx="993457" cy="102287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32"/>
          <p:cNvSpPr txBox="1"/>
          <p:nvPr>
            <p:ph type="title"/>
          </p:nvPr>
        </p:nvSpPr>
        <p:spPr>
          <a:xfrm>
            <a:off x="4307477" y="156120"/>
            <a:ext cx="3577046"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End of day</a:t>
            </a:r>
            <a:endParaRPr>
              <a:latin typeface="Arial Black"/>
              <a:ea typeface="Arial Black"/>
              <a:cs typeface="Arial Black"/>
              <a:sym typeface="Arial Black"/>
            </a:endParaRPr>
          </a:p>
        </p:txBody>
      </p:sp>
      <p:sp>
        <p:nvSpPr>
          <p:cNvPr id="279" name="Google Shape;279;p32"/>
          <p:cNvSpPr txBox="1"/>
          <p:nvPr>
            <p:ph idx="1" type="body"/>
          </p:nvPr>
        </p:nvSpPr>
        <p:spPr>
          <a:xfrm>
            <a:off x="574766" y="1825625"/>
            <a:ext cx="10946674"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All classes keep a list of adults whom you have authorised to collect your child – if this needs updated, please email the office</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We will not let a child go with anyone who is not on the list, unless you have notified the office</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If you authorise your child to be a ‘walker’ they will be released from the classroom door to meet you at the area you have decided with them</a:t>
            </a:r>
            <a:endParaRPr/>
          </a:p>
        </p:txBody>
      </p:sp>
      <p:pic>
        <p:nvPicPr>
          <p:cNvPr descr="N:\Brookland Logo.png" id="280" name="Google Shape;280;p32"/>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281" name="Google Shape;281;p32"/>
          <p:cNvPicPr preferRelativeResize="0"/>
          <p:nvPr/>
        </p:nvPicPr>
        <p:blipFill rotWithShape="1">
          <a:blip r:embed="rId3">
            <a:alphaModFix/>
          </a:blip>
          <a:srcRect b="0" l="0" r="0" t="0"/>
          <a:stretch/>
        </p:blipFill>
        <p:spPr>
          <a:xfrm>
            <a:off x="10990217" y="165321"/>
            <a:ext cx="993457" cy="102287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33"/>
          <p:cNvSpPr txBox="1"/>
          <p:nvPr>
            <p:ph type="title"/>
          </p:nvPr>
        </p:nvSpPr>
        <p:spPr>
          <a:xfrm>
            <a:off x="1332412" y="208370"/>
            <a:ext cx="9522822" cy="100980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lang="en-GB">
                <a:latin typeface="Arial Black"/>
                <a:ea typeface="Arial Black"/>
                <a:cs typeface="Arial Black"/>
                <a:sym typeface="Arial Black"/>
              </a:rPr>
              <a:t>Whole School </a:t>
            </a:r>
            <a:br>
              <a:rPr lang="en-GB">
                <a:latin typeface="Arial Black"/>
                <a:ea typeface="Arial Black"/>
                <a:cs typeface="Arial Black"/>
                <a:sym typeface="Arial Black"/>
              </a:rPr>
            </a:br>
            <a:r>
              <a:rPr lang="en-GB">
                <a:latin typeface="Arial Black"/>
                <a:ea typeface="Arial Black"/>
                <a:cs typeface="Arial Black"/>
                <a:sym typeface="Arial Black"/>
              </a:rPr>
              <a:t>Positive Behaviour System</a:t>
            </a:r>
            <a:endParaRPr>
              <a:latin typeface="Arial Black"/>
              <a:ea typeface="Arial Black"/>
              <a:cs typeface="Arial Black"/>
              <a:sym typeface="Arial Black"/>
            </a:endParaRPr>
          </a:p>
        </p:txBody>
      </p:sp>
      <p:sp>
        <p:nvSpPr>
          <p:cNvPr id="288" name="Google Shape;288;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GB"/>
              <a:t>4 houses: Amber, Emerald, Ruby and Sapphire</a:t>
            </a:r>
            <a:endParaRPr/>
          </a:p>
          <a:p>
            <a:pPr indent="0" lvl="0" marL="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Children who show the Brookland Values (kind, respectful, best) will be recognized with a house point</a:t>
            </a:r>
            <a:endParaRPr/>
          </a:p>
          <a:p>
            <a:pPr indent="0" lvl="0" marL="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House points are counted each week and then collated to find the winning team for the term. </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Weekly Headteacher’s Award for: Being Kind, Being Respectful/Rights Respecting, Being the Best that you can be and the Risk Taker Award</a:t>
            </a:r>
            <a:endParaRPr/>
          </a:p>
        </p:txBody>
      </p:sp>
      <p:pic>
        <p:nvPicPr>
          <p:cNvPr descr="N:\Brookland Logo.png" id="289" name="Google Shape;289;p33"/>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90" name="Google Shape;290;p33"/>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34"/>
          <p:cNvSpPr txBox="1"/>
          <p:nvPr>
            <p:ph type="title"/>
          </p:nvPr>
        </p:nvSpPr>
        <p:spPr>
          <a:xfrm>
            <a:off x="3162844" y="208370"/>
            <a:ext cx="5866200" cy="10098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296" name="Google Shape;296;p34"/>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97" name="Google Shape;297;p34"/>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298" name="Google Shape;298;p34"/>
          <p:cNvPicPr preferRelativeResize="0"/>
          <p:nvPr/>
        </p:nvPicPr>
        <p:blipFill rotWithShape="1">
          <a:blip r:embed="rId4">
            <a:alphaModFix/>
          </a:blip>
          <a:srcRect b="5401" l="12724" r="19341" t="28722"/>
          <a:stretch/>
        </p:blipFill>
        <p:spPr>
          <a:xfrm>
            <a:off x="956425" y="1313175"/>
            <a:ext cx="10333123" cy="5304949"/>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35"/>
          <p:cNvSpPr txBox="1"/>
          <p:nvPr>
            <p:ph type="title"/>
          </p:nvPr>
        </p:nvSpPr>
        <p:spPr>
          <a:xfrm>
            <a:off x="3162844" y="208370"/>
            <a:ext cx="5866200" cy="10098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304" name="Google Shape;304;p35"/>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05" name="Google Shape;305;p35"/>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306" name="Google Shape;306;p35"/>
          <p:cNvPicPr preferRelativeResize="0"/>
          <p:nvPr/>
        </p:nvPicPr>
        <p:blipFill rotWithShape="1">
          <a:blip r:embed="rId4">
            <a:alphaModFix/>
          </a:blip>
          <a:srcRect b="5109" l="12420" r="18997" t="29879"/>
          <a:stretch/>
        </p:blipFill>
        <p:spPr>
          <a:xfrm>
            <a:off x="756525" y="1390050"/>
            <a:ext cx="10666325" cy="5274199"/>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36"/>
          <p:cNvSpPr txBox="1"/>
          <p:nvPr>
            <p:ph type="title"/>
          </p:nvPr>
        </p:nvSpPr>
        <p:spPr>
          <a:xfrm>
            <a:off x="3162844" y="208370"/>
            <a:ext cx="5866200" cy="10098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312" name="Google Shape;312;p36"/>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13" name="Google Shape;313;p36"/>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314" name="Google Shape;314;p36"/>
          <p:cNvPicPr preferRelativeResize="0"/>
          <p:nvPr/>
        </p:nvPicPr>
        <p:blipFill rotWithShape="1">
          <a:blip r:embed="rId4">
            <a:alphaModFix/>
          </a:blip>
          <a:srcRect b="4820" l="12567" r="19502" t="29592"/>
          <a:stretch/>
        </p:blipFill>
        <p:spPr>
          <a:xfrm>
            <a:off x="1340850" y="1244300"/>
            <a:ext cx="9583954" cy="5204674"/>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37"/>
          <p:cNvSpPr txBox="1"/>
          <p:nvPr>
            <p:ph type="title"/>
          </p:nvPr>
        </p:nvSpPr>
        <p:spPr>
          <a:xfrm>
            <a:off x="3275511" y="208370"/>
            <a:ext cx="564097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Home Learning</a:t>
            </a:r>
            <a:endParaRPr>
              <a:latin typeface="Arial Black"/>
              <a:ea typeface="Arial Black"/>
              <a:cs typeface="Arial Black"/>
              <a:sym typeface="Arial Black"/>
            </a:endParaRPr>
          </a:p>
        </p:txBody>
      </p:sp>
      <p:sp>
        <p:nvSpPr>
          <p:cNvPr id="321" name="Google Shape;321;p37"/>
          <p:cNvSpPr txBox="1"/>
          <p:nvPr>
            <p:ph idx="1" type="body"/>
          </p:nvPr>
        </p:nvSpPr>
        <p:spPr>
          <a:xfrm>
            <a:off x="300445" y="1240242"/>
            <a:ext cx="11683227" cy="5317312"/>
          </a:xfrm>
          <a:prstGeom prst="rect">
            <a:avLst/>
          </a:prstGeom>
          <a:noFill/>
          <a:ln>
            <a:noFill/>
          </a:ln>
        </p:spPr>
        <p:txBody>
          <a:bodyPr anchorCtr="0" anchor="t" bIns="45700" lIns="91425" spcFirstLastPara="1" rIns="91425" wrap="square" tIns="45700">
            <a:normAutofit fontScale="77500" lnSpcReduction="20000"/>
          </a:bodyPr>
          <a:lstStyle/>
          <a:p>
            <a:pPr indent="-228600" lvl="0" marL="228600" rtl="0" algn="l">
              <a:lnSpc>
                <a:spcPct val="90000"/>
              </a:lnSpc>
              <a:spcBef>
                <a:spcPts val="0"/>
              </a:spcBef>
              <a:spcAft>
                <a:spcPts val="0"/>
              </a:spcAft>
              <a:buClr>
                <a:schemeClr val="dk1"/>
              </a:buClr>
              <a:buSzPct val="100000"/>
              <a:buChar char="•"/>
            </a:pPr>
            <a:r>
              <a:rPr lang="en-GB"/>
              <a:t>Weekly home learning will be emailed home every Friday, along with Mr Pugh’s weekly newsletter. All home learning set on Friday to be completed by the following Thursday.</a:t>
            </a:r>
            <a:endParaRPr/>
          </a:p>
          <a:p>
            <a:pPr indent="-199072" lvl="0" marL="228600" rtl="0" algn="l">
              <a:lnSpc>
                <a:spcPct val="90000"/>
              </a:lnSpc>
              <a:spcBef>
                <a:spcPts val="1000"/>
              </a:spcBef>
              <a:spcAft>
                <a:spcPts val="0"/>
              </a:spcAft>
              <a:buClr>
                <a:schemeClr val="dk1"/>
              </a:buClr>
              <a:buSzPct val="100000"/>
              <a:buNone/>
            </a:pPr>
            <a:r>
              <a:t/>
            </a:r>
            <a:endParaRPr sz="600"/>
          </a:p>
          <a:p>
            <a:pPr indent="-228600" lvl="0" marL="228600" rtl="0" algn="l">
              <a:lnSpc>
                <a:spcPct val="90000"/>
              </a:lnSpc>
              <a:spcBef>
                <a:spcPts val="1000"/>
              </a:spcBef>
              <a:spcAft>
                <a:spcPts val="0"/>
              </a:spcAft>
              <a:buClr>
                <a:schemeClr val="dk1"/>
              </a:buClr>
              <a:buSzPct val="100000"/>
              <a:buChar char="•"/>
            </a:pPr>
            <a:r>
              <a:rPr b="1" lang="en-GB"/>
              <a:t>Reading</a:t>
            </a:r>
            <a:r>
              <a:rPr lang="en-GB"/>
              <a:t> – weekly, </a:t>
            </a:r>
            <a:r>
              <a:rPr lang="en-GB">
                <a:solidFill>
                  <a:srgbClr val="FF0000"/>
                </a:solidFill>
              </a:rPr>
              <a:t>at least three times a week </a:t>
            </a:r>
            <a:r>
              <a:rPr lang="en-GB"/>
              <a:t>- A minimum of 15 minutes per reading day to build up stamina. We know by Year 5, many children will want to read to themselves which is </a:t>
            </a:r>
            <a:r>
              <a:rPr lang="en-GB"/>
              <a:t>absolutely</a:t>
            </a:r>
            <a:r>
              <a:rPr lang="en-GB"/>
              <a:t> fine. For this reason, children in Year 5 will not be given reading records.</a:t>
            </a:r>
            <a:endParaRPr/>
          </a:p>
          <a:p>
            <a:pPr indent="0" lvl="0" marL="0" rtl="0" algn="l">
              <a:lnSpc>
                <a:spcPct val="90000"/>
              </a:lnSpc>
              <a:spcBef>
                <a:spcPts val="1000"/>
              </a:spcBef>
              <a:spcAft>
                <a:spcPts val="0"/>
              </a:spcAft>
              <a:buClr>
                <a:schemeClr val="dk1"/>
              </a:buClr>
              <a:buSzPct val="100000"/>
              <a:buNone/>
            </a:pPr>
            <a:r>
              <a:t/>
            </a:r>
            <a:endParaRPr sz="600"/>
          </a:p>
          <a:p>
            <a:pPr indent="-228600" lvl="0" marL="228600" rtl="0" algn="l">
              <a:lnSpc>
                <a:spcPct val="90000"/>
              </a:lnSpc>
              <a:spcBef>
                <a:spcPts val="1000"/>
              </a:spcBef>
              <a:spcAft>
                <a:spcPts val="0"/>
              </a:spcAft>
              <a:buClr>
                <a:schemeClr val="dk1"/>
              </a:buClr>
              <a:buSzPct val="100000"/>
              <a:buChar char="•"/>
            </a:pPr>
            <a:r>
              <a:rPr b="1" lang="en-GB"/>
              <a:t>Spag/</a:t>
            </a:r>
            <a:r>
              <a:rPr b="1" lang="en-GB"/>
              <a:t>Spelling</a:t>
            </a:r>
            <a:r>
              <a:rPr lang="en-GB"/>
              <a:t> – we set home learning around the sound/pattern we are teaching and/or around Year 5/6 common misconception words or an element from the SPAG curriculum.</a:t>
            </a:r>
            <a:endParaRPr/>
          </a:p>
          <a:p>
            <a:pPr indent="-199072" lvl="0" marL="228600" rtl="0" algn="l">
              <a:lnSpc>
                <a:spcPct val="90000"/>
              </a:lnSpc>
              <a:spcBef>
                <a:spcPts val="1000"/>
              </a:spcBef>
              <a:spcAft>
                <a:spcPts val="0"/>
              </a:spcAft>
              <a:buClr>
                <a:schemeClr val="dk1"/>
              </a:buClr>
              <a:buSzPct val="100000"/>
              <a:buNone/>
            </a:pPr>
            <a:r>
              <a:t/>
            </a:r>
            <a:endParaRPr sz="600"/>
          </a:p>
          <a:p>
            <a:pPr indent="-228600" lvl="0" marL="228600" rtl="0" algn="l">
              <a:lnSpc>
                <a:spcPct val="90000"/>
              </a:lnSpc>
              <a:spcBef>
                <a:spcPts val="1000"/>
              </a:spcBef>
              <a:spcAft>
                <a:spcPts val="0"/>
              </a:spcAft>
              <a:buClr>
                <a:schemeClr val="dk1"/>
              </a:buClr>
              <a:buSzPct val="100000"/>
              <a:buChar char="•"/>
            </a:pPr>
            <a:r>
              <a:rPr b="1" lang="en-GB"/>
              <a:t>Maths</a:t>
            </a:r>
            <a:r>
              <a:rPr lang="en-GB"/>
              <a:t> – Home learning will be set from maths CGP books that will be given to the children. Children continue to learn times tables on times table rockstars.</a:t>
            </a:r>
            <a:endParaRPr/>
          </a:p>
          <a:p>
            <a:pPr indent="-199072" lvl="0" marL="228600" rtl="0" algn="l">
              <a:lnSpc>
                <a:spcPct val="90000"/>
              </a:lnSpc>
              <a:spcBef>
                <a:spcPts val="1000"/>
              </a:spcBef>
              <a:spcAft>
                <a:spcPts val="0"/>
              </a:spcAft>
              <a:buClr>
                <a:schemeClr val="dk1"/>
              </a:buClr>
              <a:buSzPct val="100000"/>
              <a:buNone/>
            </a:pPr>
            <a:r>
              <a:t/>
            </a:r>
            <a:endParaRPr sz="600"/>
          </a:p>
          <a:p>
            <a:pPr indent="-228600" lvl="0" marL="228600" rtl="0" algn="l">
              <a:lnSpc>
                <a:spcPct val="90000"/>
              </a:lnSpc>
              <a:spcBef>
                <a:spcPts val="1000"/>
              </a:spcBef>
              <a:spcAft>
                <a:spcPts val="0"/>
              </a:spcAft>
              <a:buClr>
                <a:schemeClr val="dk1"/>
              </a:buClr>
              <a:buSzPct val="100000"/>
              <a:buChar char="•"/>
            </a:pPr>
            <a:r>
              <a:rPr b="1" lang="en-GB"/>
              <a:t>Termly</a:t>
            </a:r>
            <a:r>
              <a:rPr lang="en-GB"/>
              <a:t> – homework menu which links to the foundation subjects - Children will be given a range of homework activities from which they can choose which tasks to complete. Children are expected to complete a minimum of 2 tasks but can complete as many as they like</a:t>
            </a:r>
            <a:endParaRPr/>
          </a:p>
          <a:p>
            <a:pPr indent="0" lvl="0" marL="0" rtl="0" algn="l">
              <a:spcBef>
                <a:spcPts val="1000"/>
              </a:spcBef>
              <a:spcAft>
                <a:spcPts val="0"/>
              </a:spcAft>
              <a:buNone/>
            </a:pPr>
            <a:r>
              <a:rPr i="1" lang="en-GB">
                <a:solidFill>
                  <a:srgbClr val="000099"/>
                </a:solidFill>
              </a:rPr>
              <a:t>Note – On the inside cover of Maths CGP Books will be the log in details for purple mash, Times tables rockstars and google classroom. The children may need these details for some of the home learning that is set.</a:t>
            </a:r>
            <a:endParaRPr/>
          </a:p>
        </p:txBody>
      </p:sp>
      <p:pic>
        <p:nvPicPr>
          <p:cNvPr descr="N:\Brookland Logo.png" id="322" name="Google Shape;322;p37"/>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323" name="Google Shape;323;p37"/>
          <p:cNvPicPr preferRelativeResize="0"/>
          <p:nvPr/>
        </p:nvPicPr>
        <p:blipFill rotWithShape="1">
          <a:blip r:embed="rId3">
            <a:alphaModFix/>
          </a:blip>
          <a:srcRect b="0" l="0" r="0" t="0"/>
          <a:stretch/>
        </p:blipFill>
        <p:spPr>
          <a:xfrm>
            <a:off x="10990216" y="208370"/>
            <a:ext cx="993457" cy="102287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38"/>
          <p:cNvSpPr txBox="1"/>
          <p:nvPr>
            <p:ph type="title"/>
          </p:nvPr>
        </p:nvSpPr>
        <p:spPr>
          <a:xfrm>
            <a:off x="838200" y="365126"/>
            <a:ext cx="10515600" cy="101953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Home Learning Menu</a:t>
            </a:r>
            <a:endParaRPr b="1">
              <a:latin typeface="Arial Black"/>
              <a:ea typeface="Arial Black"/>
              <a:cs typeface="Arial Black"/>
              <a:sym typeface="Arial Black"/>
            </a:endParaRPr>
          </a:p>
        </p:txBody>
      </p:sp>
      <p:pic>
        <p:nvPicPr>
          <p:cNvPr descr="N:\Brookland Logo.png" id="330" name="Google Shape;330;p38"/>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331" name="Google Shape;331;p38"/>
          <p:cNvPicPr preferRelativeResize="0"/>
          <p:nvPr/>
        </p:nvPicPr>
        <p:blipFill rotWithShape="1">
          <a:blip r:embed="rId3">
            <a:alphaModFix/>
          </a:blip>
          <a:srcRect b="0" l="0" r="0" t="0"/>
          <a:stretch/>
        </p:blipFill>
        <p:spPr>
          <a:xfrm>
            <a:off x="11005457" y="217372"/>
            <a:ext cx="993457" cy="1022870"/>
          </a:xfrm>
          <a:prstGeom prst="rect">
            <a:avLst/>
          </a:prstGeom>
          <a:noFill/>
          <a:ln>
            <a:noFill/>
          </a:ln>
        </p:spPr>
      </p:pic>
      <p:pic>
        <p:nvPicPr>
          <p:cNvPr id="332" name="Google Shape;332;p38"/>
          <p:cNvPicPr preferRelativeResize="0"/>
          <p:nvPr/>
        </p:nvPicPr>
        <p:blipFill rotWithShape="1">
          <a:blip r:embed="rId4">
            <a:alphaModFix/>
          </a:blip>
          <a:srcRect b="8302" l="22425" r="21653" t="24732"/>
          <a:stretch/>
        </p:blipFill>
        <p:spPr>
          <a:xfrm>
            <a:off x="1567543" y="1384664"/>
            <a:ext cx="8804366" cy="489857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39"/>
          <p:cNvSpPr txBox="1"/>
          <p:nvPr>
            <p:ph type="title"/>
          </p:nvPr>
        </p:nvSpPr>
        <p:spPr>
          <a:xfrm>
            <a:off x="1371600" y="182250"/>
            <a:ext cx="9282000" cy="13257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Clubs and extra-curricular activities</a:t>
            </a:r>
            <a:endParaRPr>
              <a:latin typeface="Arial Black"/>
              <a:ea typeface="Arial Black"/>
              <a:cs typeface="Arial Black"/>
              <a:sym typeface="Arial Black"/>
            </a:endParaRPr>
          </a:p>
        </p:txBody>
      </p:sp>
      <p:sp>
        <p:nvSpPr>
          <p:cNvPr id="339" name="Google Shape;339;p3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20000"/>
          </a:bodyPr>
          <a:lstStyle/>
          <a:p>
            <a:pPr indent="-228600" lvl="0" marL="228600" rtl="0" algn="l">
              <a:lnSpc>
                <a:spcPct val="90000"/>
              </a:lnSpc>
              <a:spcBef>
                <a:spcPts val="0"/>
              </a:spcBef>
              <a:spcAft>
                <a:spcPts val="0"/>
              </a:spcAft>
              <a:buClr>
                <a:schemeClr val="dk1"/>
              </a:buClr>
              <a:buSzPts val="2800"/>
              <a:buChar char="•"/>
            </a:pPr>
            <a:r>
              <a:rPr lang="en-GB"/>
              <a:t>Children have access to range of clubs</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Many are at lunchtimes</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After school: choir, range of sports (tennis, football, multi-sports, athletics, tag rugby)</a:t>
            </a:r>
            <a:endParaRPr/>
          </a:p>
          <a:p>
            <a:pPr indent="0" lvl="0" marL="0" rtl="0" algn="l">
              <a:lnSpc>
                <a:spcPct val="90000"/>
              </a:lnSpc>
              <a:spcBef>
                <a:spcPts val="1000"/>
              </a:spcBef>
              <a:spcAft>
                <a:spcPts val="0"/>
              </a:spcAft>
              <a:buClr>
                <a:schemeClr val="dk1"/>
              </a:buClr>
              <a:buSzPts val="2800"/>
              <a:buNone/>
            </a:pPr>
            <a:r>
              <a:t/>
            </a:r>
            <a:endParaRPr/>
          </a:p>
          <a:p>
            <a:pPr indent="-292100" lvl="0" marL="228600" rtl="0" algn="l">
              <a:spcBef>
                <a:spcPts val="1000"/>
              </a:spcBef>
              <a:spcAft>
                <a:spcPts val="0"/>
              </a:spcAft>
              <a:buSzPts val="2800"/>
              <a:buChar char="•"/>
            </a:pPr>
            <a:r>
              <a:rPr lang="en-GB"/>
              <a:t>We will be sending out information about clubs this week – depending on the club, sign up will either be by calling Elevate Sports (the sports company who will be running our sports clubs led by Ryan Ladyman) or through Arbor. </a:t>
            </a:r>
            <a:endParaRPr/>
          </a:p>
        </p:txBody>
      </p:sp>
      <p:pic>
        <p:nvPicPr>
          <p:cNvPr descr="N:\Brookland Logo.png" id="340" name="Google Shape;340;p39"/>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41" name="Google Shape;341;p39"/>
          <p:cNvPicPr preferRelativeResize="0"/>
          <p:nvPr/>
        </p:nvPicPr>
        <p:blipFill rotWithShape="1">
          <a:blip r:embed="rId3">
            <a:alphaModFix/>
          </a:blip>
          <a:srcRect b="0" l="0" r="0" t="0"/>
          <a:stretch/>
        </p:blipFill>
        <p:spPr>
          <a:xfrm>
            <a:off x="10857071" y="208370"/>
            <a:ext cx="993457" cy="102287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40"/>
          <p:cNvSpPr txBox="1"/>
          <p:nvPr>
            <p:ph type="title"/>
          </p:nvPr>
        </p:nvSpPr>
        <p:spPr>
          <a:xfrm>
            <a:off x="4307477" y="156120"/>
            <a:ext cx="357704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Medical</a:t>
            </a:r>
            <a:endParaRPr>
              <a:latin typeface="Arial Black"/>
              <a:ea typeface="Arial Black"/>
              <a:cs typeface="Arial Black"/>
              <a:sym typeface="Arial Black"/>
            </a:endParaRPr>
          </a:p>
        </p:txBody>
      </p:sp>
      <p:sp>
        <p:nvSpPr>
          <p:cNvPr id="348" name="Google Shape;348;p40"/>
          <p:cNvSpPr txBox="1"/>
          <p:nvPr>
            <p:ph idx="1" type="body"/>
          </p:nvPr>
        </p:nvSpPr>
        <p:spPr>
          <a:xfrm>
            <a:off x="574766" y="1825625"/>
            <a:ext cx="10946674"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Head bumps</a:t>
            </a:r>
            <a:endParaRPr/>
          </a:p>
          <a:p>
            <a:pPr indent="-228600" lvl="1" marL="685800" rtl="0" algn="l">
              <a:lnSpc>
                <a:spcPct val="90000"/>
              </a:lnSpc>
              <a:spcBef>
                <a:spcPts val="500"/>
              </a:spcBef>
              <a:spcAft>
                <a:spcPts val="0"/>
              </a:spcAft>
              <a:buClr>
                <a:schemeClr val="dk1"/>
              </a:buClr>
              <a:buSzPts val="2400"/>
              <a:buChar char="•"/>
            </a:pPr>
            <a:r>
              <a:rPr lang="en-GB"/>
              <a:t>Letter sent home with symptoms to look out for</a:t>
            </a:r>
            <a:endParaRPr/>
          </a:p>
          <a:p>
            <a:pPr indent="-228600" lvl="1" marL="685800" rtl="0" algn="l">
              <a:lnSpc>
                <a:spcPct val="90000"/>
              </a:lnSpc>
              <a:spcBef>
                <a:spcPts val="500"/>
              </a:spcBef>
              <a:spcAft>
                <a:spcPts val="0"/>
              </a:spcAft>
              <a:buClr>
                <a:schemeClr val="dk1"/>
              </a:buClr>
              <a:buSzPts val="2400"/>
              <a:buChar char="•"/>
            </a:pPr>
            <a:r>
              <a:rPr lang="en-GB"/>
              <a:t>Text sent home to inform you</a:t>
            </a:r>
            <a:endParaRPr/>
          </a:p>
          <a:p>
            <a:pPr indent="-228600" lvl="1" marL="685800" rtl="0" algn="l">
              <a:lnSpc>
                <a:spcPct val="90000"/>
              </a:lnSpc>
              <a:spcBef>
                <a:spcPts val="500"/>
              </a:spcBef>
              <a:spcAft>
                <a:spcPts val="0"/>
              </a:spcAft>
              <a:buClr>
                <a:schemeClr val="dk1"/>
              </a:buClr>
              <a:buSzPts val="2400"/>
              <a:buChar char="•"/>
            </a:pPr>
            <a:r>
              <a:rPr lang="en-GB"/>
              <a:t>Coloured wrist band put on child</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Medication </a:t>
            </a:r>
            <a:endParaRPr/>
          </a:p>
          <a:p>
            <a:pPr indent="-228600" lvl="1" marL="685800" rtl="0" algn="l">
              <a:lnSpc>
                <a:spcPct val="90000"/>
              </a:lnSpc>
              <a:spcBef>
                <a:spcPts val="500"/>
              </a:spcBef>
              <a:spcAft>
                <a:spcPts val="0"/>
              </a:spcAft>
              <a:buClr>
                <a:schemeClr val="dk1"/>
              </a:buClr>
              <a:buSzPts val="2400"/>
              <a:buChar char="•"/>
            </a:pPr>
            <a:r>
              <a:rPr lang="en-GB"/>
              <a:t>Please let the office know of any changes</a:t>
            </a:r>
            <a:endParaRPr/>
          </a:p>
          <a:p>
            <a:pPr indent="-228600" lvl="1" marL="685800" rtl="0" algn="l">
              <a:lnSpc>
                <a:spcPct val="90000"/>
              </a:lnSpc>
              <a:spcBef>
                <a:spcPts val="500"/>
              </a:spcBef>
              <a:spcAft>
                <a:spcPts val="0"/>
              </a:spcAft>
              <a:buClr>
                <a:schemeClr val="dk1"/>
              </a:buClr>
              <a:buSzPts val="2400"/>
              <a:buChar char="•"/>
            </a:pPr>
            <a:r>
              <a:rPr lang="en-GB"/>
              <a:t>We will call you when medication is coming up to its expiry date so you can replace it</a:t>
            </a:r>
            <a:endParaRPr/>
          </a:p>
        </p:txBody>
      </p:sp>
      <p:pic>
        <p:nvPicPr>
          <p:cNvPr descr="N:\Brookland Logo.png" id="349" name="Google Shape;349;p40"/>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350" name="Google Shape;350;p40"/>
          <p:cNvPicPr preferRelativeResize="0"/>
          <p:nvPr/>
        </p:nvPicPr>
        <p:blipFill rotWithShape="1">
          <a:blip r:embed="rId3">
            <a:alphaModFix/>
          </a:blip>
          <a:srcRect b="0" l="0" r="0" t="0"/>
          <a:stretch/>
        </p:blipFill>
        <p:spPr>
          <a:xfrm>
            <a:off x="10990217" y="165321"/>
            <a:ext cx="993457" cy="102287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41"/>
          <p:cNvSpPr txBox="1"/>
          <p:nvPr>
            <p:ph type="title"/>
          </p:nvPr>
        </p:nvSpPr>
        <p:spPr>
          <a:xfrm>
            <a:off x="838200" y="182245"/>
            <a:ext cx="10515600" cy="13257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Birthday</a:t>
            </a:r>
            <a:r>
              <a:rPr b="1" lang="en-GB">
                <a:latin typeface="Arial Black"/>
                <a:ea typeface="Arial Black"/>
                <a:cs typeface="Arial Black"/>
                <a:sym typeface="Arial Black"/>
              </a:rPr>
              <a:t> </a:t>
            </a:r>
            <a:r>
              <a:rPr b="1" lang="en-GB">
                <a:latin typeface="Arial Black"/>
                <a:ea typeface="Arial Black"/>
                <a:cs typeface="Arial Black"/>
                <a:sym typeface="Arial Black"/>
              </a:rPr>
              <a:t>Sweets/Treats</a:t>
            </a:r>
            <a:endParaRPr b="1">
              <a:latin typeface="Arial Black"/>
              <a:ea typeface="Arial Black"/>
              <a:cs typeface="Arial Black"/>
              <a:sym typeface="Arial Black"/>
            </a:endParaRPr>
          </a:p>
        </p:txBody>
      </p:sp>
      <p:sp>
        <p:nvSpPr>
          <p:cNvPr id="356" name="Google Shape;356;p41"/>
          <p:cNvSpPr txBox="1"/>
          <p:nvPr>
            <p:ph idx="1" type="body"/>
          </p:nvPr>
        </p:nvSpPr>
        <p:spPr>
          <a:xfrm>
            <a:off x="701040" y="1507808"/>
            <a:ext cx="10789800" cy="4924800"/>
          </a:xfrm>
          <a:prstGeom prst="rect">
            <a:avLst/>
          </a:prstGeom>
          <a:noFill/>
          <a:ln>
            <a:noFill/>
          </a:ln>
        </p:spPr>
        <p:txBody>
          <a:bodyPr anchorCtr="0" anchor="t" bIns="45700" lIns="91425" spcFirstLastPara="1" rIns="91425" wrap="square" tIns="45700">
            <a:normAutofit/>
          </a:bodyPr>
          <a:lstStyle/>
          <a:p>
            <a:pPr indent="-355600" lvl="0" marL="457200" rtl="0" algn="l">
              <a:lnSpc>
                <a:spcPct val="150000"/>
              </a:lnSpc>
              <a:spcBef>
                <a:spcPts val="1000"/>
              </a:spcBef>
              <a:spcAft>
                <a:spcPts val="0"/>
              </a:spcAft>
              <a:buClr>
                <a:schemeClr val="dk1"/>
              </a:buClr>
              <a:buSzPts val="2000"/>
              <a:buChar char="-"/>
            </a:pPr>
            <a:r>
              <a:rPr lang="en-GB" sz="3000"/>
              <a:t>No sweets / cakes brought in </a:t>
            </a:r>
            <a:endParaRPr sz="3000"/>
          </a:p>
          <a:p>
            <a:pPr indent="-355600" lvl="0" marL="457200" rtl="0" algn="l">
              <a:lnSpc>
                <a:spcPct val="150000"/>
              </a:lnSpc>
              <a:spcBef>
                <a:spcPts val="0"/>
              </a:spcBef>
              <a:spcAft>
                <a:spcPts val="0"/>
              </a:spcAft>
              <a:buSzPts val="2000"/>
              <a:buChar char="-"/>
            </a:pPr>
            <a:r>
              <a:rPr lang="en-GB" sz="3000"/>
              <a:t>Puzzles/games and books instead</a:t>
            </a:r>
            <a:endParaRPr sz="3000"/>
          </a:p>
          <a:p>
            <a:pPr indent="-355600" lvl="0" marL="457200" rtl="0" algn="l">
              <a:lnSpc>
                <a:spcPct val="150000"/>
              </a:lnSpc>
              <a:spcBef>
                <a:spcPts val="0"/>
              </a:spcBef>
              <a:spcAft>
                <a:spcPts val="0"/>
              </a:spcAft>
              <a:buSzPts val="2000"/>
              <a:buChar char="-"/>
            </a:pPr>
            <a:r>
              <a:rPr lang="en-GB" sz="3000"/>
              <a:t>Advice from county and Anaphylaxis UK</a:t>
            </a:r>
            <a:endParaRPr sz="3000"/>
          </a:p>
        </p:txBody>
      </p:sp>
      <p:pic>
        <p:nvPicPr>
          <p:cNvPr descr="N:\Brookland Logo.png" id="357" name="Google Shape;357;p41"/>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358" name="Google Shape;358;p41"/>
          <p:cNvPicPr preferRelativeResize="0"/>
          <p:nvPr/>
        </p:nvPicPr>
        <p:blipFill rotWithShape="1">
          <a:blip r:embed="rId3">
            <a:alphaModFix/>
          </a:blip>
          <a:srcRect b="0" l="0" r="0" t="0"/>
          <a:stretch/>
        </p:blipFill>
        <p:spPr>
          <a:xfrm>
            <a:off x="10994231" y="217372"/>
            <a:ext cx="993457" cy="102287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42"/>
          <p:cNvSpPr txBox="1"/>
          <p:nvPr>
            <p:ph type="title"/>
          </p:nvPr>
        </p:nvSpPr>
        <p:spPr>
          <a:xfrm>
            <a:off x="1431471" y="156119"/>
            <a:ext cx="932905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Communication at Brookland</a:t>
            </a:r>
            <a:endParaRPr>
              <a:latin typeface="Arial Black"/>
              <a:ea typeface="Arial Black"/>
              <a:cs typeface="Arial Black"/>
              <a:sym typeface="Arial Black"/>
            </a:endParaRPr>
          </a:p>
        </p:txBody>
      </p:sp>
      <p:sp>
        <p:nvSpPr>
          <p:cNvPr id="365" name="Google Shape;365;p42"/>
          <p:cNvSpPr txBox="1"/>
          <p:nvPr>
            <p:ph idx="1" type="body"/>
          </p:nvPr>
        </p:nvSpPr>
        <p:spPr>
          <a:xfrm>
            <a:off x="627017" y="1599248"/>
            <a:ext cx="10985863" cy="5128123"/>
          </a:xfrm>
          <a:prstGeom prst="rect">
            <a:avLst/>
          </a:prstGeom>
          <a:noFill/>
          <a:ln>
            <a:noFill/>
          </a:ln>
        </p:spPr>
        <p:txBody>
          <a:bodyPr anchorCtr="0" anchor="t" bIns="45700" lIns="91425" spcFirstLastPara="1" rIns="91425" wrap="square" tIns="45700">
            <a:normAutofit fontScale="47500" lnSpcReduction="10000"/>
          </a:bodyPr>
          <a:lstStyle/>
          <a:p>
            <a:pPr indent="0" lvl="0" marL="0" rtl="0" algn="l">
              <a:lnSpc>
                <a:spcPct val="90000"/>
              </a:lnSpc>
              <a:spcBef>
                <a:spcPts val="0"/>
              </a:spcBef>
              <a:spcAft>
                <a:spcPts val="0"/>
              </a:spcAft>
              <a:buClr>
                <a:schemeClr val="dk1"/>
              </a:buClr>
              <a:buSzPct val="86956"/>
              <a:buNone/>
            </a:pPr>
            <a:r>
              <a:rPr lang="en-GB" sz="3680"/>
              <a:t>Class email – for general classroom enquiries – teachers will aim to reply within 48 hours – please note that teachers do not look at this email during the school day. Emails are mainly checked at the end of the day.</a:t>
            </a:r>
            <a:endParaRPr sz="3280"/>
          </a:p>
          <a:p>
            <a:pPr indent="-212598" lvl="0" marL="228600" rtl="0" algn="l">
              <a:lnSpc>
                <a:spcPct val="90000"/>
              </a:lnSpc>
              <a:spcBef>
                <a:spcPts val="1000"/>
              </a:spcBef>
              <a:spcAft>
                <a:spcPts val="0"/>
              </a:spcAft>
              <a:buClr>
                <a:schemeClr val="accent5"/>
              </a:buClr>
              <a:buSzPct val="100000"/>
              <a:buChar char="•"/>
            </a:pPr>
            <a:r>
              <a:rPr b="1" lang="en-GB" sz="3680" u="sng">
                <a:solidFill>
                  <a:schemeClr val="accent5"/>
                </a:solidFill>
              </a:rPr>
              <a:t>chestnut</a:t>
            </a:r>
            <a:r>
              <a:rPr b="1" lang="en-GB" sz="3680" u="sng">
                <a:solidFill>
                  <a:schemeClr val="accent5"/>
                </a:solidFill>
                <a:hlinkClick r:id="rId3">
                  <a:extLst>
                    <a:ext uri="{A12FA001-AC4F-418D-AE19-62706E023703}">
                      <ahyp:hlinkClr val="tx"/>
                    </a:ext>
                  </a:extLst>
                </a:hlinkClick>
              </a:rPr>
              <a:t>@brooklandjm.herts.sch.uk</a:t>
            </a:r>
            <a:endParaRPr b="1" sz="3680" u="sng">
              <a:solidFill>
                <a:schemeClr val="accent5"/>
              </a:solidFill>
            </a:endParaRPr>
          </a:p>
          <a:p>
            <a:pPr indent="-212598" lvl="0" marL="228600" rtl="0" algn="l">
              <a:lnSpc>
                <a:spcPct val="90000"/>
              </a:lnSpc>
              <a:spcBef>
                <a:spcPts val="1000"/>
              </a:spcBef>
              <a:spcAft>
                <a:spcPts val="0"/>
              </a:spcAft>
              <a:buClr>
                <a:schemeClr val="accent5"/>
              </a:buClr>
              <a:buSzPct val="100000"/>
              <a:buChar char="•"/>
            </a:pPr>
            <a:r>
              <a:rPr b="1" lang="en-GB" sz="3680" u="sng">
                <a:solidFill>
                  <a:schemeClr val="accent5"/>
                </a:solidFill>
              </a:rPr>
              <a:t>elm</a:t>
            </a:r>
            <a:r>
              <a:rPr b="1" lang="en-GB" sz="3680" u="sng">
                <a:solidFill>
                  <a:schemeClr val="accent5"/>
                </a:solidFill>
                <a:hlinkClick r:id="rId4">
                  <a:extLst>
                    <a:ext uri="{A12FA001-AC4F-418D-AE19-62706E023703}">
                      <ahyp:hlinkClr val="tx"/>
                    </a:ext>
                  </a:extLst>
                </a:hlinkClick>
              </a:rPr>
              <a:t>@brooklandjm.herts.sch.uk</a:t>
            </a:r>
            <a:endParaRPr b="1" sz="3680" u="sng">
              <a:solidFill>
                <a:schemeClr val="accent5"/>
              </a:solidFill>
            </a:endParaRPr>
          </a:p>
          <a:p>
            <a:pPr indent="-212598" lvl="0" marL="228600" rtl="0" algn="l">
              <a:lnSpc>
                <a:spcPct val="90000"/>
              </a:lnSpc>
              <a:spcBef>
                <a:spcPts val="1000"/>
              </a:spcBef>
              <a:spcAft>
                <a:spcPts val="0"/>
              </a:spcAft>
              <a:buClr>
                <a:schemeClr val="accent5"/>
              </a:buClr>
              <a:buSzPct val="100000"/>
              <a:buChar char="•"/>
            </a:pPr>
            <a:r>
              <a:rPr b="1" lang="en-GB" sz="3680" u="sng">
                <a:solidFill>
                  <a:schemeClr val="accent5"/>
                </a:solidFill>
              </a:rPr>
              <a:t>pine</a:t>
            </a:r>
            <a:r>
              <a:rPr b="1" lang="en-GB" sz="3680" u="sng">
                <a:solidFill>
                  <a:schemeClr val="accent5"/>
                </a:solidFill>
                <a:hlinkClick r:id="rId5">
                  <a:extLst>
                    <a:ext uri="{A12FA001-AC4F-418D-AE19-62706E023703}">
                      <ahyp:hlinkClr val="tx"/>
                    </a:ext>
                  </a:extLst>
                </a:hlinkClick>
              </a:rPr>
              <a:t>@brooklandjm.herts.sch.uk</a:t>
            </a:r>
            <a:endParaRPr b="1" sz="3680" u="sng">
              <a:solidFill>
                <a:schemeClr val="accent5"/>
              </a:solidFill>
            </a:endParaRPr>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Admin email: </a:t>
            </a:r>
            <a:r>
              <a:rPr lang="en-GB" sz="3200" u="sng">
                <a:solidFill>
                  <a:schemeClr val="hlink"/>
                </a:solidFill>
                <a:hlinkClick r:id="rId6"/>
              </a:rPr>
              <a:t>admin@brooklandjm.herts.sch.uk</a:t>
            </a:r>
            <a:r>
              <a:rPr lang="en-GB" sz="3200"/>
              <a:t> - If you need to communicate change in collection, absence or something urgent then please use the school office email </a:t>
            </a:r>
            <a:endParaRPr sz="3200"/>
          </a:p>
          <a:p>
            <a:pPr indent="-101600" lvl="0" marL="22860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Mr Pugh’s Weekly Newsletter – usually emailed on a Friday – has upcoming dates, key events in the school, celebration information </a:t>
            </a:r>
            <a:endParaRPr sz="3200"/>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Instagram</a:t>
            </a:r>
            <a:endParaRPr sz="3200"/>
          </a:p>
          <a:p>
            <a:pPr indent="-101600" lvl="0" marL="22860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Phone call or text message</a:t>
            </a:r>
            <a:endParaRPr/>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School website</a:t>
            </a:r>
            <a:endParaRPr/>
          </a:p>
        </p:txBody>
      </p:sp>
      <p:pic>
        <p:nvPicPr>
          <p:cNvPr descr="N:\Brookland Logo.png" id="366" name="Google Shape;366;p42"/>
          <p:cNvPicPr preferRelativeResize="0"/>
          <p:nvPr/>
        </p:nvPicPr>
        <p:blipFill rotWithShape="1">
          <a:blip r:embed="rId7">
            <a:alphaModFix/>
          </a:blip>
          <a:srcRect b="0" l="0" r="0" t="0"/>
          <a:stretch/>
        </p:blipFill>
        <p:spPr>
          <a:xfrm>
            <a:off x="169138" y="208370"/>
            <a:ext cx="993457" cy="1022870"/>
          </a:xfrm>
          <a:prstGeom prst="rect">
            <a:avLst/>
          </a:prstGeom>
          <a:noFill/>
          <a:ln>
            <a:noFill/>
          </a:ln>
        </p:spPr>
      </p:pic>
      <p:pic>
        <p:nvPicPr>
          <p:cNvPr descr="N:\Brookland Logo.png" id="367" name="Google Shape;367;p42"/>
          <p:cNvPicPr preferRelativeResize="0"/>
          <p:nvPr/>
        </p:nvPicPr>
        <p:blipFill rotWithShape="1">
          <a:blip r:embed="rId7">
            <a:alphaModFix/>
          </a:blip>
          <a:srcRect b="0" l="0" r="0" t="0"/>
          <a:stretch/>
        </p:blipFill>
        <p:spPr>
          <a:xfrm>
            <a:off x="11018518" y="156119"/>
            <a:ext cx="993457" cy="102287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43"/>
          <p:cNvSpPr txBox="1"/>
          <p:nvPr>
            <p:ph type="title"/>
          </p:nvPr>
        </p:nvSpPr>
        <p:spPr>
          <a:xfrm>
            <a:off x="1431471" y="156119"/>
            <a:ext cx="932905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Black"/>
              <a:buNone/>
            </a:pPr>
            <a:r>
              <a:rPr lang="en-GB" sz="4000">
                <a:latin typeface="Arial Black"/>
                <a:ea typeface="Arial Black"/>
                <a:cs typeface="Arial Black"/>
                <a:sym typeface="Arial Black"/>
              </a:rPr>
              <a:t>Mobile Phones and Social Media</a:t>
            </a:r>
            <a:endParaRPr sz="4000">
              <a:latin typeface="Arial Black"/>
              <a:ea typeface="Arial Black"/>
              <a:cs typeface="Arial Black"/>
              <a:sym typeface="Arial Black"/>
            </a:endParaRPr>
          </a:p>
        </p:txBody>
      </p:sp>
      <p:pic>
        <p:nvPicPr>
          <p:cNvPr descr="N:\Brookland Logo.png" id="374" name="Google Shape;374;p43"/>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75" name="Google Shape;375;p43"/>
          <p:cNvPicPr preferRelativeResize="0"/>
          <p:nvPr/>
        </p:nvPicPr>
        <p:blipFill rotWithShape="1">
          <a:blip r:embed="rId3">
            <a:alphaModFix/>
          </a:blip>
          <a:srcRect b="0" l="0" r="0" t="0"/>
          <a:stretch/>
        </p:blipFill>
        <p:spPr>
          <a:xfrm>
            <a:off x="11018518" y="156119"/>
            <a:ext cx="993457" cy="1022870"/>
          </a:xfrm>
          <a:prstGeom prst="rect">
            <a:avLst/>
          </a:prstGeom>
          <a:noFill/>
          <a:ln>
            <a:noFill/>
          </a:ln>
        </p:spPr>
      </p:pic>
      <p:sp>
        <p:nvSpPr>
          <p:cNvPr id="376" name="Google Shape;376;p43"/>
          <p:cNvSpPr txBox="1"/>
          <p:nvPr>
            <p:ph idx="1" type="body"/>
          </p:nvPr>
        </p:nvSpPr>
        <p:spPr>
          <a:xfrm>
            <a:off x="378823" y="1481682"/>
            <a:ext cx="11338560" cy="506280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GB" sz="2000"/>
              <a:t>The expectation around mobile phones is that they should be SWITCHED OFF once children are in the school grounds (after they have communicated with parents that they have arrived).</a:t>
            </a:r>
            <a:endParaRPr/>
          </a:p>
          <a:p>
            <a:pPr indent="-228600" lvl="0" marL="228600" rtl="0" algn="l">
              <a:lnSpc>
                <a:spcPct val="90000"/>
              </a:lnSpc>
              <a:spcBef>
                <a:spcPts val="1000"/>
              </a:spcBef>
              <a:spcAft>
                <a:spcPts val="0"/>
              </a:spcAft>
              <a:buClr>
                <a:schemeClr val="dk1"/>
              </a:buClr>
              <a:buSzPts val="2000"/>
              <a:buChar char="•"/>
            </a:pPr>
            <a:r>
              <a:rPr lang="en-GB" sz="2000"/>
              <a:t>Mobile phones are given back to children AT THE END OF THE DAY and are NOT allowed to be switched on until they leave the school grounds to avoid incidents of filming and irresponsible photos.</a:t>
            </a:r>
            <a:endParaRPr/>
          </a:p>
          <a:p>
            <a:pPr indent="-228600" lvl="0" marL="228600" rtl="0" algn="l">
              <a:lnSpc>
                <a:spcPct val="90000"/>
              </a:lnSpc>
              <a:spcBef>
                <a:spcPts val="1000"/>
              </a:spcBef>
              <a:spcAft>
                <a:spcPts val="0"/>
              </a:spcAft>
              <a:buClr>
                <a:schemeClr val="dk1"/>
              </a:buClr>
              <a:buSzPts val="2000"/>
              <a:buChar char="•"/>
            </a:pPr>
            <a:r>
              <a:rPr lang="en-GB" sz="2000"/>
              <a:t>The recommended age for WhatsApp, Instagram, Snapchat and TikTok etc is 13 years minimum. </a:t>
            </a:r>
            <a:endParaRPr/>
          </a:p>
          <a:p>
            <a:pPr indent="-228600" lvl="0" marL="228600" rtl="0" algn="l">
              <a:lnSpc>
                <a:spcPct val="90000"/>
              </a:lnSpc>
              <a:spcBef>
                <a:spcPts val="1000"/>
              </a:spcBef>
              <a:spcAft>
                <a:spcPts val="0"/>
              </a:spcAft>
              <a:buClr>
                <a:schemeClr val="dk1"/>
              </a:buClr>
              <a:buSzPts val="2000"/>
              <a:buChar char="•"/>
            </a:pPr>
            <a:r>
              <a:rPr lang="en-GB" sz="2000"/>
              <a:t>If you have given permission for your child to use such sites – please can you monitor the use of these sites. We are increasingly having incidents of bad language, photos/videos being shared without consent and just general unkindness online.</a:t>
            </a:r>
            <a:endParaRPr/>
          </a:p>
          <a:p>
            <a:pPr indent="-228600" lvl="0" marL="228600" rtl="0" algn="l">
              <a:lnSpc>
                <a:spcPct val="90000"/>
              </a:lnSpc>
              <a:spcBef>
                <a:spcPts val="1000"/>
              </a:spcBef>
              <a:spcAft>
                <a:spcPts val="0"/>
              </a:spcAft>
              <a:buClr>
                <a:schemeClr val="dk1"/>
              </a:buClr>
              <a:buSzPts val="2000"/>
              <a:buChar char="•"/>
            </a:pPr>
            <a:r>
              <a:rPr lang="en-GB" sz="2000"/>
              <a:t>As a school we are always here to support our children if something is said or written online outside of school, but as we are sure you can understand it is very difficult to deal with things that have not happened on our premises. We really do need parental support with dealing with online issues.</a:t>
            </a:r>
            <a:endParaRPr/>
          </a:p>
          <a:p>
            <a:pPr indent="-228600" lvl="0" marL="228600" rtl="0" algn="l">
              <a:lnSpc>
                <a:spcPct val="90000"/>
              </a:lnSpc>
              <a:spcBef>
                <a:spcPts val="1000"/>
              </a:spcBef>
              <a:spcAft>
                <a:spcPts val="0"/>
              </a:spcAft>
              <a:buClr>
                <a:schemeClr val="dk1"/>
              </a:buClr>
              <a:buSzPts val="2000"/>
              <a:buChar char="•"/>
            </a:pPr>
            <a:r>
              <a:rPr lang="en-GB" sz="2000"/>
              <a:t>Although something we hope you will not need to do, but if you do find any disturbing content online and on your child’s phone, then you are well within your rights to go to the police.</a:t>
            </a:r>
            <a:endParaRPr/>
          </a:p>
          <a:p>
            <a:pPr indent="-228600" lvl="0" marL="228600" rtl="0" algn="l">
              <a:lnSpc>
                <a:spcPct val="90000"/>
              </a:lnSpc>
              <a:spcBef>
                <a:spcPts val="1000"/>
              </a:spcBef>
              <a:spcAft>
                <a:spcPts val="0"/>
              </a:spcAft>
              <a:buClr>
                <a:schemeClr val="dk1"/>
              </a:buClr>
              <a:buSzPts val="2000"/>
              <a:buChar char="•"/>
            </a:pPr>
            <a:r>
              <a:rPr lang="en-GB" sz="2000"/>
              <a:t>Children spend a lot of time in school learning about online safety and being kind and it would be really helpful if you could support us in reiterating the same messages at home.</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44"/>
          <p:cNvSpPr txBox="1"/>
          <p:nvPr>
            <p:ph type="title"/>
          </p:nvPr>
        </p:nvSpPr>
        <p:spPr>
          <a:xfrm>
            <a:off x="1431471" y="156119"/>
            <a:ext cx="932905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Can you help?</a:t>
            </a:r>
            <a:endParaRPr>
              <a:latin typeface="Arial Black"/>
              <a:ea typeface="Arial Black"/>
              <a:cs typeface="Arial Black"/>
              <a:sym typeface="Arial Black"/>
            </a:endParaRPr>
          </a:p>
        </p:txBody>
      </p:sp>
      <p:sp>
        <p:nvSpPr>
          <p:cNvPr id="383" name="Google Shape;383;p44"/>
          <p:cNvSpPr txBox="1"/>
          <p:nvPr>
            <p:ph idx="1" type="body"/>
          </p:nvPr>
        </p:nvSpPr>
        <p:spPr>
          <a:xfrm>
            <a:off x="169139" y="1345474"/>
            <a:ext cx="11842836" cy="5381897"/>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400"/>
              <a:buNone/>
            </a:pPr>
            <a:r>
              <a:rPr b="1" lang="en-GB" sz="2400" u="sng"/>
              <a:t>Bagels</a:t>
            </a:r>
            <a:endParaRPr/>
          </a:p>
          <a:p>
            <a:pPr indent="-240030" lvl="0" marL="228600" rtl="0" algn="l">
              <a:lnSpc>
                <a:spcPct val="90000"/>
              </a:lnSpc>
              <a:spcBef>
                <a:spcPts val="1000"/>
              </a:spcBef>
              <a:spcAft>
                <a:spcPts val="0"/>
              </a:spcAft>
              <a:buClr>
                <a:schemeClr val="dk1"/>
              </a:buClr>
              <a:buSzPts val="2400"/>
              <a:buChar char="•"/>
            </a:pPr>
            <a:r>
              <a:rPr lang="en-GB" sz="2400"/>
              <a:t>If you are able to support with prepping bagels in the morning on any day of the week (from 8am until 8:45am) please could you let the office know.</a:t>
            </a:r>
            <a:endParaRPr/>
          </a:p>
          <a:p>
            <a:pPr indent="-169862" lvl="0" marL="228600" rtl="0" algn="l">
              <a:lnSpc>
                <a:spcPct val="90000"/>
              </a:lnSpc>
              <a:spcBef>
                <a:spcPts val="1000"/>
              </a:spcBef>
              <a:spcAft>
                <a:spcPts val="0"/>
              </a:spcAft>
              <a:buClr>
                <a:schemeClr val="dk1"/>
              </a:buClr>
              <a:buSzPts val="1000"/>
              <a:buNone/>
            </a:pPr>
            <a:r>
              <a:t/>
            </a:r>
            <a:endParaRPr sz="1000"/>
          </a:p>
          <a:p>
            <a:pPr indent="-240030" lvl="0" marL="228600" rtl="0" algn="l">
              <a:lnSpc>
                <a:spcPct val="90000"/>
              </a:lnSpc>
              <a:spcBef>
                <a:spcPts val="1000"/>
              </a:spcBef>
              <a:spcAft>
                <a:spcPts val="0"/>
              </a:spcAft>
              <a:buClr>
                <a:schemeClr val="dk1"/>
              </a:buClr>
              <a:buSzPts val="2400"/>
              <a:buChar char="•"/>
            </a:pPr>
            <a:r>
              <a:rPr lang="en-GB" sz="2400"/>
              <a:t>If you are able to help, Mrs Barton is happy to have your children in sunrise club (breakfast club) free of charge.</a:t>
            </a:r>
            <a:endParaRPr/>
          </a:p>
          <a:p>
            <a:pPr indent="-169862" lvl="0" marL="228600" rtl="0" algn="l">
              <a:lnSpc>
                <a:spcPct val="90000"/>
              </a:lnSpc>
              <a:spcBef>
                <a:spcPts val="1000"/>
              </a:spcBef>
              <a:spcAft>
                <a:spcPts val="0"/>
              </a:spcAft>
              <a:buClr>
                <a:schemeClr val="dk1"/>
              </a:buClr>
              <a:buSzPts val="1000"/>
              <a:buNone/>
            </a:pPr>
            <a:r>
              <a:t/>
            </a:r>
            <a:endParaRPr sz="1000"/>
          </a:p>
          <a:p>
            <a:pPr indent="-240030" lvl="0" marL="228600" rtl="0" algn="l">
              <a:lnSpc>
                <a:spcPct val="90000"/>
              </a:lnSpc>
              <a:spcBef>
                <a:spcPts val="1000"/>
              </a:spcBef>
              <a:spcAft>
                <a:spcPts val="0"/>
              </a:spcAft>
              <a:buClr>
                <a:schemeClr val="dk1"/>
              </a:buClr>
              <a:buSzPts val="2400"/>
              <a:buChar char="•"/>
            </a:pPr>
            <a:r>
              <a:rPr lang="en-GB" sz="2400"/>
              <a:t>Even if you can only do one day a week, it would really support us in getting the bagels prepared for the children – the children love the bagels.</a:t>
            </a:r>
            <a:endParaRPr/>
          </a:p>
          <a:p>
            <a:pPr indent="-169862" lvl="0" marL="228600" rtl="0" algn="l">
              <a:lnSpc>
                <a:spcPct val="90000"/>
              </a:lnSpc>
              <a:spcBef>
                <a:spcPts val="1000"/>
              </a:spcBef>
              <a:spcAft>
                <a:spcPts val="0"/>
              </a:spcAft>
              <a:buClr>
                <a:schemeClr val="dk1"/>
              </a:buClr>
              <a:buSzPts val="1000"/>
              <a:buNone/>
            </a:pPr>
            <a:r>
              <a:t/>
            </a:r>
            <a:endParaRPr sz="1000"/>
          </a:p>
          <a:p>
            <a:pPr indent="0" lvl="0" marL="0" rtl="0" algn="l">
              <a:spcBef>
                <a:spcPts val="1000"/>
              </a:spcBef>
              <a:spcAft>
                <a:spcPts val="0"/>
              </a:spcAft>
              <a:buNone/>
            </a:pPr>
            <a:r>
              <a:rPr b="1" lang="en-GB" sz="2400" u="sng"/>
              <a:t>PTFA</a:t>
            </a:r>
            <a:endParaRPr b="1" sz="2400" u="sng"/>
          </a:p>
          <a:p>
            <a:pPr indent="-266700" lvl="0" marL="228600" rtl="0" algn="l">
              <a:spcBef>
                <a:spcPts val="1000"/>
              </a:spcBef>
              <a:spcAft>
                <a:spcPts val="0"/>
              </a:spcAft>
              <a:buSzPts val="2400"/>
              <a:buChar char="•"/>
            </a:pPr>
            <a:r>
              <a:rPr lang="en-GB" sz="2400"/>
              <a:t>We have a fabulous PTFA and if you would like to join or just help out, then please keep an eye out for information they will send out.</a:t>
            </a:r>
            <a:endParaRPr b="1" sz="2400" u="sng"/>
          </a:p>
          <a:p>
            <a:pPr indent="0" lvl="0" marL="0" rtl="0" algn="l">
              <a:lnSpc>
                <a:spcPct val="90000"/>
              </a:lnSpc>
              <a:spcBef>
                <a:spcPts val="1000"/>
              </a:spcBef>
              <a:spcAft>
                <a:spcPts val="0"/>
              </a:spcAft>
              <a:buClr>
                <a:schemeClr val="dk1"/>
              </a:buClr>
              <a:buSzPts val="3200"/>
              <a:buNone/>
            </a:pPr>
            <a:r>
              <a:t/>
            </a:r>
            <a:endParaRPr sz="3200"/>
          </a:p>
        </p:txBody>
      </p:sp>
      <p:pic>
        <p:nvPicPr>
          <p:cNvPr descr="N:\Brookland Logo.png" id="384" name="Google Shape;384;p44"/>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85" name="Google Shape;385;p44"/>
          <p:cNvPicPr preferRelativeResize="0"/>
          <p:nvPr/>
        </p:nvPicPr>
        <p:blipFill rotWithShape="1">
          <a:blip r:embed="rId3">
            <a:alphaModFix/>
          </a:blip>
          <a:srcRect b="0" l="0" r="0" t="0"/>
          <a:stretch/>
        </p:blipFill>
        <p:spPr>
          <a:xfrm>
            <a:off x="11018518" y="156119"/>
            <a:ext cx="993457" cy="102287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pic>
        <p:nvPicPr>
          <p:cNvPr descr="N:\Brookland Logo.png" id="391" name="Google Shape;391;p45"/>
          <p:cNvPicPr preferRelativeResize="0"/>
          <p:nvPr>
            <p:ph idx="1" type="body"/>
          </p:nvPr>
        </p:nvPicPr>
        <p:blipFill rotWithShape="1">
          <a:blip r:embed="rId3">
            <a:alphaModFix/>
          </a:blip>
          <a:srcRect b="0" l="0" r="0" t="0"/>
          <a:stretch/>
        </p:blipFill>
        <p:spPr>
          <a:xfrm>
            <a:off x="4639487" y="2073820"/>
            <a:ext cx="2913019" cy="2903129"/>
          </a:xfrm>
          <a:prstGeom prst="rect">
            <a:avLst/>
          </a:prstGeom>
          <a:noFill/>
          <a:ln>
            <a:noFill/>
          </a:ln>
        </p:spPr>
      </p:pic>
      <p:sp>
        <p:nvSpPr>
          <p:cNvPr id="392" name="Google Shape;392;p45"/>
          <p:cNvSpPr txBox="1"/>
          <p:nvPr/>
        </p:nvSpPr>
        <p:spPr>
          <a:xfrm>
            <a:off x="838197" y="5151074"/>
            <a:ext cx="10515600" cy="13255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0000CC"/>
              </a:buClr>
              <a:buSzPts val="4400"/>
              <a:buFont typeface="Calibri"/>
              <a:buNone/>
            </a:pPr>
            <a:r>
              <a:rPr b="1" i="0" lang="en-GB" sz="4400" u="none" cap="none" strike="noStrike">
                <a:solidFill>
                  <a:srgbClr val="0000CC"/>
                </a:solidFill>
                <a:latin typeface="Calibri"/>
                <a:ea typeface="Calibri"/>
                <a:cs typeface="Calibri"/>
                <a:sym typeface="Calibri"/>
              </a:rPr>
              <a:t>‘Kind, Respectful, Best’</a:t>
            </a:r>
            <a:endParaRPr b="1" i="0" sz="4400" u="none" cap="none" strike="noStrike">
              <a:solidFill>
                <a:srgbClr val="0000CC"/>
              </a:solidFill>
              <a:latin typeface="Calibri"/>
              <a:ea typeface="Calibri"/>
              <a:cs typeface="Calibri"/>
              <a:sym typeface="Calibri"/>
            </a:endParaRPr>
          </a:p>
        </p:txBody>
      </p:sp>
      <p:sp>
        <p:nvSpPr>
          <p:cNvPr id="393" name="Google Shape;393;p45"/>
          <p:cNvSpPr txBox="1"/>
          <p:nvPr/>
        </p:nvSpPr>
        <p:spPr>
          <a:xfrm>
            <a:off x="418011" y="743948"/>
            <a:ext cx="11482251"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4400" u="none" cap="none" strike="noStrike">
                <a:solidFill>
                  <a:schemeClr val="dk1"/>
                </a:solidFill>
                <a:latin typeface="Arial Black"/>
                <a:ea typeface="Arial Black"/>
                <a:cs typeface="Arial Black"/>
                <a:sym typeface="Arial Black"/>
              </a:rPr>
              <a:t>Thank you very much for attending</a:t>
            </a:r>
            <a:endParaRPr b="0" i="0" sz="4400" u="none" cap="none" strike="noStrike">
              <a:solidFill>
                <a:schemeClr val="dk1"/>
              </a:solidFill>
              <a:latin typeface="Arial Black"/>
              <a:ea typeface="Arial Black"/>
              <a:cs typeface="Arial Black"/>
              <a:sym typeface="Arial Black"/>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